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9.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17"/>
  </p:notesMasterIdLst>
  <p:handoutMasterIdLst>
    <p:handoutMasterId r:id="rId18"/>
  </p:handoutMasterIdLst>
  <p:sldIdLst>
    <p:sldId id="256" r:id="rId2"/>
    <p:sldId id="275" r:id="rId3"/>
    <p:sldId id="288" r:id="rId4"/>
    <p:sldId id="315" r:id="rId5"/>
    <p:sldId id="295" r:id="rId6"/>
    <p:sldId id="333" r:id="rId7"/>
    <p:sldId id="336" r:id="rId8"/>
    <p:sldId id="334" r:id="rId9"/>
    <p:sldId id="335" r:id="rId10"/>
    <p:sldId id="332" r:id="rId11"/>
    <p:sldId id="279" r:id="rId12"/>
    <p:sldId id="337" r:id="rId13"/>
    <p:sldId id="331" r:id="rId14"/>
    <p:sldId id="330" r:id="rId15"/>
    <p:sldId id="309" r:id="rId1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howGuides="1">
      <p:cViewPr varScale="1">
        <p:scale>
          <a:sx n="85" d="100"/>
          <a:sy n="85" d="100"/>
        </p:scale>
        <p:origin x="590" y="62"/>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5/19/2024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5/19/2024</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9CFF9B-8917-460A-A92E-20DC62AA1AF4}" type="datetime1">
              <a:rPr lang="en-US" smtClean="0"/>
              <a:t>5/19/2024</a:t>
            </a:fld>
            <a:endParaRPr lang="en-US" dirty="0"/>
          </a:p>
        </p:txBody>
      </p:sp>
      <p:sp>
        <p:nvSpPr>
          <p:cNvPr id="5" name="Footer Placeholder 4"/>
          <p:cNvSpPr>
            <a:spLocks noGrp="1"/>
          </p:cNvSpPr>
          <p:nvPr>
            <p:ph type="ftr" sz="quarter" idx="11"/>
          </p:nvPr>
        </p:nvSpPr>
        <p:spPr/>
        <p:txBody>
          <a:bodyPr/>
          <a:lstStyle/>
          <a:p>
            <a:r>
              <a:rPr lang="en-US"/>
              <a:t>PROJECT - 1</a:t>
            </a:r>
            <a:endParaRPr lang="en-US" dirty="0"/>
          </a:p>
        </p:txBody>
      </p:sp>
      <p:sp>
        <p:nvSpPr>
          <p:cNvPr id="6" name="Slide Number Placeholder 5"/>
          <p:cNvSpPr>
            <a:spLocks noGrp="1"/>
          </p:cNvSpPr>
          <p:nvPr>
            <p:ph type="sldNum" sz="quarter" idx="12"/>
          </p:nvPr>
        </p:nvSpPr>
        <p:spPr/>
        <p:txBody>
          <a:body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172618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D836E0-6E7B-469B-B68F-E746BA85C3B7}" type="datetime1">
              <a:rPr lang="en-US" smtClean="0"/>
              <a:t>5/19/2024</a:t>
            </a:fld>
            <a:endParaRPr lang="en-US"/>
          </a:p>
        </p:txBody>
      </p:sp>
      <p:sp>
        <p:nvSpPr>
          <p:cNvPr id="5" name="Footer Placeholder 4"/>
          <p:cNvSpPr>
            <a:spLocks noGrp="1"/>
          </p:cNvSpPr>
          <p:nvPr>
            <p:ph type="ftr" sz="quarter" idx="11"/>
          </p:nvPr>
        </p:nvSpPr>
        <p:spPr/>
        <p:txBody>
          <a:bodyPr/>
          <a:lstStyle/>
          <a:p>
            <a:r>
              <a:rPr lang="en-IN"/>
              <a:t>PROJECT - 1</a:t>
            </a:r>
            <a:endParaRPr lang="en-IN" dirty="0"/>
          </a:p>
        </p:txBody>
      </p:sp>
      <p:sp>
        <p:nvSpPr>
          <p:cNvPr id="6" name="Slide Number Placeholder 5"/>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113321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B766D9-FB0A-4366-9FBB-4B27877CBEBA}" type="datetime1">
              <a:rPr lang="en-US" smtClean="0"/>
              <a:t>5/19/2024</a:t>
            </a:fld>
            <a:endParaRPr lang="en-US"/>
          </a:p>
        </p:txBody>
      </p:sp>
      <p:sp>
        <p:nvSpPr>
          <p:cNvPr id="5" name="Footer Placeholder 4"/>
          <p:cNvSpPr>
            <a:spLocks noGrp="1"/>
          </p:cNvSpPr>
          <p:nvPr>
            <p:ph type="ftr" sz="quarter" idx="11"/>
          </p:nvPr>
        </p:nvSpPr>
        <p:spPr/>
        <p:txBody>
          <a:bodyPr/>
          <a:lstStyle/>
          <a:p>
            <a:r>
              <a:rPr lang="en-IN"/>
              <a:t>PROJECT - 1</a:t>
            </a:r>
            <a:endParaRPr lang="en-IN" dirty="0"/>
          </a:p>
        </p:txBody>
      </p:sp>
      <p:sp>
        <p:nvSpPr>
          <p:cNvPr id="6" name="Slide Number Placeholder 5"/>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210418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1008028"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a:xfrm>
            <a:off x="954347" y="6492875"/>
            <a:ext cx="1218883" cy="365125"/>
          </a:xfrm>
        </p:spPr>
        <p:txBody>
          <a:bodyPr/>
          <a:lstStyle>
            <a:lvl1pPr>
              <a:defRPr sz="1400" b="1">
                <a:solidFill>
                  <a:schemeClr val="tx2"/>
                </a:solidFill>
                <a:latin typeface="Times New Roman" panose="02020603050405020304" pitchFamily="18" charset="0"/>
                <a:cs typeface="Times New Roman" panose="02020603050405020304" pitchFamily="18" charset="0"/>
              </a:defRPr>
            </a:lvl1pPr>
          </a:lstStyle>
          <a:p>
            <a:fld id="{D3565382-39E2-407C-BBC1-AF6097AEAD83}" type="datetime1">
              <a:rPr lang="en-US" smtClean="0"/>
              <a:t>5/19/2024</a:t>
            </a:fld>
            <a:endParaRPr lang="en-US" dirty="0"/>
          </a:p>
        </p:txBody>
      </p:sp>
      <p:sp>
        <p:nvSpPr>
          <p:cNvPr id="3" name="Footer Placeholder 2"/>
          <p:cNvSpPr>
            <a:spLocks noGrp="1"/>
          </p:cNvSpPr>
          <p:nvPr>
            <p:ph type="ftr" sz="quarter" idx="11"/>
          </p:nvPr>
        </p:nvSpPr>
        <p:spPr>
          <a:xfrm>
            <a:off x="4107379" y="6453187"/>
            <a:ext cx="3974065" cy="365125"/>
          </a:xfrm>
        </p:spPr>
        <p:txBody>
          <a:bodyPr/>
          <a:lstStyle>
            <a:lvl1pPr>
              <a:defRPr sz="1400" b="1">
                <a:solidFill>
                  <a:schemeClr val="tx2"/>
                </a:solidFill>
                <a:latin typeface="Times New Roman" panose="02020603050405020304" pitchFamily="18" charset="0"/>
                <a:cs typeface="Times New Roman" panose="02020603050405020304" pitchFamily="18" charset="0"/>
              </a:defRPr>
            </a:lvl1pPr>
          </a:lstStyle>
          <a:p>
            <a:r>
              <a:rPr lang="en-US"/>
              <a:t>PROJECT - 1</a:t>
            </a:r>
            <a:endParaRPr lang="en-US" dirty="0"/>
          </a:p>
        </p:txBody>
      </p:sp>
      <p:sp>
        <p:nvSpPr>
          <p:cNvPr id="4" name="Slide Number Placeholder 3"/>
          <p:cNvSpPr>
            <a:spLocks noGrp="1"/>
          </p:cNvSpPr>
          <p:nvPr>
            <p:ph type="sldNum" sz="quarter" idx="12"/>
          </p:nvPr>
        </p:nvSpPr>
        <p:spPr>
          <a:xfrm>
            <a:off x="11145575" y="6331901"/>
            <a:ext cx="609441" cy="365125"/>
          </a:xfrm>
        </p:spPr>
        <p:txBody>
          <a:bodyPr/>
          <a:lstStyle>
            <a:lvl1pPr>
              <a:defRPr sz="1400" b="1">
                <a:solidFill>
                  <a:schemeClr val="tx2"/>
                </a:solidFill>
                <a:latin typeface="Times New Roman" panose="02020603050405020304" pitchFamily="18" charset="0"/>
                <a:cs typeface="Times New Roman" panose="02020603050405020304" pitchFamily="18" charset="0"/>
              </a:defRPr>
            </a:lvl1pPr>
          </a:lstStyle>
          <a:p>
            <a:fld id="{7DC1BBB0-96F0-4077-A278-0F3FB5C104D3}" type="slidenum">
              <a:rPr lang="en-IN" smtClean="0"/>
              <a:pPr/>
              <a:t>‹#›</a:t>
            </a:fld>
            <a:endParaRPr lang="en-IN" dirty="0"/>
          </a:p>
        </p:txBody>
      </p:sp>
      <p:sp>
        <p:nvSpPr>
          <p:cNvPr id="13" name="Content Placeholder 12">
            <a:extLst>
              <a:ext uri="{FF2B5EF4-FFF2-40B4-BE49-F238E27FC236}">
                <a16:creationId xmlns:a16="http://schemas.microsoft.com/office/drawing/2014/main" id="{71F44074-5C6B-D6B2-6CD1-6849E8179A3A}"/>
              </a:ext>
            </a:extLst>
          </p:cNvPr>
          <p:cNvSpPr>
            <a:spLocks noGrp="1"/>
          </p:cNvSpPr>
          <p:nvPr>
            <p:ph sz="quarter" idx="13"/>
          </p:nvPr>
        </p:nvSpPr>
        <p:spPr>
          <a:xfrm>
            <a:off x="1270000" y="404813"/>
            <a:ext cx="8856663" cy="1008062"/>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Content Placeholder 14">
            <a:extLst>
              <a:ext uri="{FF2B5EF4-FFF2-40B4-BE49-F238E27FC236}">
                <a16:creationId xmlns:a16="http://schemas.microsoft.com/office/drawing/2014/main" id="{D5234148-D699-61BA-E38C-4EA652152EED}"/>
              </a:ext>
            </a:extLst>
          </p:cNvPr>
          <p:cNvSpPr>
            <a:spLocks noGrp="1"/>
          </p:cNvSpPr>
          <p:nvPr>
            <p:ph sz="quarter" idx="14"/>
          </p:nvPr>
        </p:nvSpPr>
        <p:spPr>
          <a:xfrm>
            <a:off x="1330904" y="1772816"/>
            <a:ext cx="8867196" cy="4248472"/>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132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683F74-7143-4A16-8C40-7B1AA1F02C51}" type="datetime1">
              <a:rPr lang="en-US" smtClean="0"/>
              <a:t>5/19/2024</a:t>
            </a:fld>
            <a:endParaRPr lang="en-US" dirty="0"/>
          </a:p>
        </p:txBody>
      </p:sp>
      <p:sp>
        <p:nvSpPr>
          <p:cNvPr id="5" name="Footer Placeholder 4"/>
          <p:cNvSpPr>
            <a:spLocks noGrp="1"/>
          </p:cNvSpPr>
          <p:nvPr>
            <p:ph type="ftr" sz="quarter" idx="11"/>
          </p:nvPr>
        </p:nvSpPr>
        <p:spPr/>
        <p:txBody>
          <a:bodyPr/>
          <a:lstStyle/>
          <a:p>
            <a:r>
              <a:rPr lang="en-IN"/>
              <a:t>PROJECT - 1</a:t>
            </a:r>
            <a:endParaRPr lang="en-IN" dirty="0"/>
          </a:p>
        </p:txBody>
      </p:sp>
      <p:sp>
        <p:nvSpPr>
          <p:cNvPr id="6" name="Slide Number Placeholder 5"/>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159133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07BFC7-70A2-4CA6-A492-3313CD223D1E}" type="datetime1">
              <a:rPr lang="en-US" smtClean="0"/>
              <a:t>5/19/2024</a:t>
            </a:fld>
            <a:endParaRPr lang="en-US" dirty="0"/>
          </a:p>
        </p:txBody>
      </p:sp>
      <p:sp>
        <p:nvSpPr>
          <p:cNvPr id="5" name="Footer Placeholder 4"/>
          <p:cNvSpPr>
            <a:spLocks noGrp="1"/>
          </p:cNvSpPr>
          <p:nvPr>
            <p:ph type="ftr" sz="quarter" idx="11"/>
          </p:nvPr>
        </p:nvSpPr>
        <p:spPr/>
        <p:txBody>
          <a:bodyPr/>
          <a:lstStyle/>
          <a:p>
            <a:r>
              <a:rPr lang="en-US"/>
              <a:t>PROJECT - 1</a:t>
            </a:r>
            <a:endParaRPr lang="en-US" dirty="0"/>
          </a:p>
        </p:txBody>
      </p:sp>
      <p:sp>
        <p:nvSpPr>
          <p:cNvPr id="6" name="Slide Number Placeholder 5"/>
          <p:cNvSpPr>
            <a:spLocks noGrp="1"/>
          </p:cNvSpPr>
          <p:nvPr>
            <p:ph type="sldNum" sz="quarter" idx="12"/>
          </p:nvPr>
        </p:nvSpPr>
        <p:spPr/>
        <p:txBody>
          <a:bodyPr/>
          <a:lstStyle/>
          <a:p>
            <a:fld id="{7DC1BBB0-96F0-4077-A278-0F3FB5C104D3}" type="slidenum">
              <a:rPr lang="en-US" smtClean="0"/>
              <a:pPr/>
              <a:t>‹#›</a:t>
            </a:fld>
            <a:endParaRPr lang="en-US"/>
          </a:p>
        </p:txBody>
      </p:sp>
    </p:spTree>
    <p:extLst>
      <p:ext uri="{BB962C8B-B14F-4D97-AF65-F5344CB8AC3E}">
        <p14:creationId xmlns:p14="http://schemas.microsoft.com/office/powerpoint/2010/main" val="358955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2FD279-C35E-42D1-831E-E529CFD390C6}" type="datetime1">
              <a:rPr lang="en-US" smtClean="0"/>
              <a:t>5/19/2024</a:t>
            </a:fld>
            <a:endParaRPr lang="en-US"/>
          </a:p>
        </p:txBody>
      </p:sp>
      <p:sp>
        <p:nvSpPr>
          <p:cNvPr id="6" name="Footer Placeholder 5"/>
          <p:cNvSpPr>
            <a:spLocks noGrp="1"/>
          </p:cNvSpPr>
          <p:nvPr>
            <p:ph type="ftr" sz="quarter" idx="11"/>
          </p:nvPr>
        </p:nvSpPr>
        <p:spPr/>
        <p:txBody>
          <a:bodyPr/>
          <a:lstStyle/>
          <a:p>
            <a:r>
              <a:rPr lang="en-IN"/>
              <a:t>PROJECT - 1</a:t>
            </a:r>
            <a:endParaRPr lang="en-IN" dirty="0"/>
          </a:p>
        </p:txBody>
      </p:sp>
      <p:sp>
        <p:nvSpPr>
          <p:cNvPr id="7" name="Slide Number Placeholder 6"/>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23271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4C54E6-681C-4435-BF1C-C207943F9705}" type="datetime1">
              <a:rPr lang="en-US" smtClean="0"/>
              <a:t>5/19/2024</a:t>
            </a:fld>
            <a:endParaRPr lang="en-US"/>
          </a:p>
        </p:txBody>
      </p:sp>
      <p:sp>
        <p:nvSpPr>
          <p:cNvPr id="8" name="Footer Placeholder 7"/>
          <p:cNvSpPr>
            <a:spLocks noGrp="1"/>
          </p:cNvSpPr>
          <p:nvPr>
            <p:ph type="ftr" sz="quarter" idx="11"/>
          </p:nvPr>
        </p:nvSpPr>
        <p:spPr/>
        <p:txBody>
          <a:bodyPr/>
          <a:lstStyle/>
          <a:p>
            <a:r>
              <a:rPr lang="en-IN"/>
              <a:t>PROJECT - 1</a:t>
            </a:r>
            <a:endParaRPr lang="en-IN" dirty="0"/>
          </a:p>
        </p:txBody>
      </p:sp>
      <p:sp>
        <p:nvSpPr>
          <p:cNvPr id="9" name="Slide Number Placeholder 8"/>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31659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E4906A-8943-406B-8F4A-CF6BD5F9F855}" type="datetime1">
              <a:rPr lang="en-US" smtClean="0"/>
              <a:t>5/19/2024</a:t>
            </a:fld>
            <a:endParaRPr lang="en-US"/>
          </a:p>
        </p:txBody>
      </p:sp>
      <p:sp>
        <p:nvSpPr>
          <p:cNvPr id="4" name="Footer Placeholder 3"/>
          <p:cNvSpPr>
            <a:spLocks noGrp="1"/>
          </p:cNvSpPr>
          <p:nvPr>
            <p:ph type="ftr" sz="quarter" idx="11"/>
          </p:nvPr>
        </p:nvSpPr>
        <p:spPr/>
        <p:txBody>
          <a:bodyPr/>
          <a:lstStyle/>
          <a:p>
            <a:r>
              <a:rPr lang="en-IN"/>
              <a:t>PROJECT - 1</a:t>
            </a:r>
            <a:endParaRPr lang="en-IN" dirty="0"/>
          </a:p>
        </p:txBody>
      </p:sp>
      <p:sp>
        <p:nvSpPr>
          <p:cNvPr id="5" name="Slide Number Placeholder 4"/>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187483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65A8FE-9640-4D20-B039-B8F45EF9B90E}" type="datetime1">
              <a:rPr lang="en-US" smtClean="0"/>
              <a:t>5/19/2024</a:t>
            </a:fld>
            <a:endParaRPr lang="en-US" dirty="0"/>
          </a:p>
        </p:txBody>
      </p:sp>
      <p:sp>
        <p:nvSpPr>
          <p:cNvPr id="3" name="Footer Placeholder 2"/>
          <p:cNvSpPr>
            <a:spLocks noGrp="1"/>
          </p:cNvSpPr>
          <p:nvPr>
            <p:ph type="ftr" sz="quarter" idx="11"/>
          </p:nvPr>
        </p:nvSpPr>
        <p:spPr/>
        <p:txBody>
          <a:bodyPr/>
          <a:lstStyle/>
          <a:p>
            <a:r>
              <a:rPr lang="en-US"/>
              <a:t>PROJECT - 1</a:t>
            </a:r>
            <a:endParaRPr lang="en-US" dirty="0"/>
          </a:p>
        </p:txBody>
      </p:sp>
      <p:sp>
        <p:nvSpPr>
          <p:cNvPr id="4" name="Slide Number Placeholder 3"/>
          <p:cNvSpPr>
            <a:spLocks noGrp="1"/>
          </p:cNvSpPr>
          <p:nvPr>
            <p:ph type="sldNum" sz="quarter" idx="12"/>
          </p:nvPr>
        </p:nvSpPr>
        <p:spPr/>
        <p:txBody>
          <a:bodyPr/>
          <a:lstStyle/>
          <a:p>
            <a:fld id="{7DC1BBB0-96F0-4077-A278-0F3FB5C104D3}" type="slidenum">
              <a:rPr lang="en-US" smtClean="0"/>
              <a:pPr/>
              <a:t>‹#›</a:t>
            </a:fld>
            <a:endParaRPr lang="en-US"/>
          </a:p>
        </p:txBody>
      </p:sp>
    </p:spTree>
    <p:extLst>
      <p:ext uri="{BB962C8B-B14F-4D97-AF65-F5344CB8AC3E}">
        <p14:creationId xmlns:p14="http://schemas.microsoft.com/office/powerpoint/2010/main" val="424700012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30C70B-AE08-4D73-AE71-B7465CDC2444}" type="datetime1">
              <a:rPr lang="en-US" smtClean="0"/>
              <a:t>5/19/2024</a:t>
            </a:fld>
            <a:endParaRPr lang="en-US"/>
          </a:p>
        </p:txBody>
      </p:sp>
      <p:sp>
        <p:nvSpPr>
          <p:cNvPr id="6" name="Footer Placeholder 5"/>
          <p:cNvSpPr>
            <a:spLocks noGrp="1"/>
          </p:cNvSpPr>
          <p:nvPr>
            <p:ph type="ftr" sz="quarter" idx="11"/>
          </p:nvPr>
        </p:nvSpPr>
        <p:spPr/>
        <p:txBody>
          <a:bodyPr/>
          <a:lstStyle/>
          <a:p>
            <a:r>
              <a:rPr lang="en-IN"/>
              <a:t>PROJECT - 1</a:t>
            </a:r>
            <a:endParaRPr lang="en-IN" dirty="0"/>
          </a:p>
        </p:txBody>
      </p:sp>
      <p:sp>
        <p:nvSpPr>
          <p:cNvPr id="7" name="Slide Number Placeholder 6"/>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288970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25932F-721E-45E1-92FD-804C24FE2ED1}" type="datetime1">
              <a:rPr lang="en-US" smtClean="0"/>
              <a:t>5/19/2024</a:t>
            </a:fld>
            <a:endParaRPr lang="en-US" dirty="0"/>
          </a:p>
        </p:txBody>
      </p:sp>
      <p:sp>
        <p:nvSpPr>
          <p:cNvPr id="6" name="Footer Placeholder 5"/>
          <p:cNvSpPr>
            <a:spLocks noGrp="1"/>
          </p:cNvSpPr>
          <p:nvPr>
            <p:ph type="ftr" sz="quarter" idx="11"/>
          </p:nvPr>
        </p:nvSpPr>
        <p:spPr/>
        <p:txBody>
          <a:bodyPr/>
          <a:lstStyle/>
          <a:p>
            <a:r>
              <a:rPr lang="en-US"/>
              <a:t>PROJECT - 1</a:t>
            </a:r>
            <a:endParaRPr lang="en-US" dirty="0"/>
          </a:p>
        </p:txBody>
      </p:sp>
      <p:sp>
        <p:nvSpPr>
          <p:cNvPr id="7" name="Slide Number Placeholder 6"/>
          <p:cNvSpPr>
            <a:spLocks noGrp="1"/>
          </p:cNvSpPr>
          <p:nvPr>
            <p:ph type="sldNum" sz="quarter" idx="12"/>
          </p:nvPr>
        </p:nvSpPr>
        <p:spPr/>
        <p:txBody>
          <a:bodyPr/>
          <a:lstStyle/>
          <a:p>
            <a:fld id="{7DC1BBB0-96F0-4077-A278-0F3FB5C104D3}" type="slidenum">
              <a:rPr lang="en-US" smtClean="0"/>
              <a:pPr/>
              <a:t>‹#›</a:t>
            </a:fld>
            <a:endParaRPr lang="en-US"/>
          </a:p>
        </p:txBody>
      </p:sp>
    </p:spTree>
    <p:extLst>
      <p:ext uri="{BB962C8B-B14F-4D97-AF65-F5344CB8AC3E}">
        <p14:creationId xmlns:p14="http://schemas.microsoft.com/office/powerpoint/2010/main" val="29075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5A8FE-9640-4D20-B039-B8F45EF9B90E}" type="datetime1">
              <a:rPr lang="en-US" smtClean="0"/>
              <a:t>5/19/2024</a:t>
            </a:fld>
            <a:endParaRPr lang="en-US" dirty="0"/>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PROJECT - 1</a:t>
            </a:r>
            <a:endParaRPr lang="en-US" dirty="0"/>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89145744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chrisjonathanselwyn@gmail.co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kasiniventhan.2706@gmail.com" TargetMode="External"/><Relationship Id="rId5" Type="http://schemas.openxmlformats.org/officeDocument/2006/relationships/hyperlink" Target="mailto:bennysolomonsam@gmail.com" TargetMode="External"/><Relationship Id="rId4" Type="http://schemas.openxmlformats.org/officeDocument/2006/relationships/hyperlink" Target="mailto:sharish29102002@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2.jpg"/><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howtomechatronics.com/tutorials/arduino/diy-arduino-robot-arm-with-smartphone-control/" TargetMode="External"/><Relationship Id="rId2" Type="http://schemas.openxmlformats.org/officeDocument/2006/relationships/hyperlink" Target="https://core-electronics.com.au/guides/raspberry-pi/object-identify-raspberry-pi/" TargetMode="External"/><Relationship Id="rId1" Type="http://schemas.openxmlformats.org/officeDocument/2006/relationships/slideLayout" Target="../slideLayouts/slideLayout12.xml"/><Relationship Id="rId5" Type="http://schemas.openxmlformats.org/officeDocument/2006/relationships/hyperlink" Target="https://mmla.gse.harvard.edu/tools/coco-ssd-object-detector/#:~:text=The%20pre%2Dtrained%20COCO%2DSSD,the%20model%20was%20trained%20on" TargetMode="External"/><Relationship Id="rId4" Type="http://schemas.openxmlformats.org/officeDocument/2006/relationships/hyperlink" Target="https://www.universal-robots.com/in/blog/robotic-ar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93912" y="542668"/>
            <a:ext cx="9001000" cy="1067903"/>
          </a:xfrm>
          <a:solidFill>
            <a:schemeClr val="bg1">
              <a:alpha val="54000"/>
            </a:schemeClr>
          </a:solidFill>
          <a:effectLst>
            <a:softEdge rad="12700"/>
          </a:effectLst>
        </p:spPr>
        <p:txBody>
          <a:bodyPr>
            <a:normAutofit fontScale="90000"/>
          </a:bodyPr>
          <a:lstStyle/>
          <a:p>
            <a:r>
              <a:rPr lang="en-US" sz="3600" b="1" dirty="0">
                <a:solidFill>
                  <a:schemeClr val="tx2">
                    <a:lumMod val="50000"/>
                  </a:schemeClr>
                </a:solidFill>
                <a:latin typeface="Times New Roman" panose="02020603050405020304" pitchFamily="18" charset="0"/>
                <a:cs typeface="Times New Roman" panose="02020603050405020304" pitchFamily="18" charset="0"/>
              </a:rPr>
              <a:t>PICK AND PLACE ROBOT USING IMAGE  PROCESSING FOR OBJECT DETECTION</a:t>
            </a:r>
          </a:p>
        </p:txBody>
      </p:sp>
      <p:sp>
        <p:nvSpPr>
          <p:cNvPr id="3" name="Subtitle 2"/>
          <p:cNvSpPr>
            <a:spLocks noGrp="1"/>
          </p:cNvSpPr>
          <p:nvPr>
            <p:ph type="subTitle" idx="1"/>
          </p:nvPr>
        </p:nvSpPr>
        <p:spPr>
          <a:xfrm>
            <a:off x="189756" y="1844824"/>
            <a:ext cx="11809312" cy="3568764"/>
          </a:xfrm>
          <a:solidFill>
            <a:schemeClr val="bg1">
              <a:alpha val="39000"/>
            </a:schemeClr>
          </a:solidFill>
          <a:ln>
            <a:noFill/>
          </a:ln>
        </p:spPr>
        <p:txBody>
          <a:bodyPr>
            <a:normAutofit/>
          </a:bodyPr>
          <a:lstStyle/>
          <a:p>
            <a:pPr algn="l"/>
            <a:r>
              <a:rPr lang="en-US" sz="2400" b="1" dirty="0">
                <a:solidFill>
                  <a:schemeClr val="tx2">
                    <a:lumMod val="50000"/>
                  </a:schemeClr>
                </a:solidFill>
                <a:latin typeface="Times New Roman" panose="02020603050405020304" pitchFamily="18" charset="0"/>
                <a:cs typeface="Times New Roman" panose="02020603050405020304" pitchFamily="18" charset="0"/>
              </a:rPr>
              <a:t>  GUIDE</a:t>
            </a:r>
          </a:p>
          <a:p>
            <a:pPr algn="l"/>
            <a:r>
              <a:rPr lang="en-US" sz="2400" dirty="0">
                <a:solidFill>
                  <a:schemeClr val="tx2">
                    <a:lumMod val="50000"/>
                  </a:schemeClr>
                </a:solidFill>
                <a:latin typeface="Times New Roman" panose="02020603050405020304" pitchFamily="18" charset="0"/>
                <a:cs typeface="Times New Roman" panose="02020603050405020304" pitchFamily="18" charset="0"/>
              </a:rPr>
              <a:t>  DR. S. EWINS PON PUSHPA</a:t>
            </a:r>
          </a:p>
          <a:p>
            <a:endParaRPr lang="en-US" sz="2400" dirty="0">
              <a:solidFill>
                <a:schemeClr val="tx2">
                  <a:lumMod val="50000"/>
                </a:schemeClr>
              </a:solidFill>
              <a:latin typeface="Times New Roman" panose="02020603050405020304" pitchFamily="18" charset="0"/>
              <a:cs typeface="Times New Roman" panose="02020603050405020304" pitchFamily="18" charset="0"/>
            </a:endParaRPr>
          </a:p>
          <a:p>
            <a:endParaRPr lang="en-US" sz="24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33FB648-48D2-30C2-8FB2-AECF43E444A7}"/>
              </a:ext>
            </a:extLst>
          </p:cNvPr>
          <p:cNvSpPr txBox="1"/>
          <p:nvPr/>
        </p:nvSpPr>
        <p:spPr>
          <a:xfrm>
            <a:off x="189756" y="3022648"/>
            <a:ext cx="11809312" cy="2739211"/>
          </a:xfrm>
          <a:prstGeom prst="rect">
            <a:avLst/>
          </a:prstGeom>
          <a:noFill/>
        </p:spPr>
        <p:txBody>
          <a:bodyPr wrap="square" rtlCol="0">
            <a:spAutoFit/>
          </a:bodyPr>
          <a:lstStyle/>
          <a:p>
            <a:pPr marL="118872" algn="l" rtl="0" eaLnBrk="1" fontAlgn="b" latinLnBrk="0" hangingPunct="1">
              <a:spcBef>
                <a:spcPts val="0"/>
              </a:spcBef>
              <a:spcAft>
                <a:spcPts val="0"/>
              </a:spcAft>
            </a:pPr>
            <a:r>
              <a:rPr lang="en-US" sz="2000" b="1" i="0" u="none" strike="noStrike" kern="1200" dirty="0">
                <a:solidFill>
                  <a:schemeClr val="tx2">
                    <a:lumMod val="50000"/>
                  </a:schemeClr>
                </a:solidFill>
                <a:effectLst/>
                <a:latin typeface="Times New Roman" panose="02020603050405020304" pitchFamily="18" charset="0"/>
                <a:cs typeface="Times New Roman" panose="02020603050405020304" pitchFamily="18" charset="0"/>
              </a:rPr>
              <a:t>TEAM MEMBERS </a:t>
            </a:r>
          </a:p>
          <a:p>
            <a:pPr marL="118872" algn="l" rtl="0" eaLnBrk="1" fontAlgn="b" latinLnBrk="0" hangingPunct="1">
              <a:spcBef>
                <a:spcPts val="0"/>
              </a:spcBef>
              <a:spcAft>
                <a:spcPts val="0"/>
              </a:spcAft>
            </a:pPr>
            <a:r>
              <a:rPr lang="en-US" sz="2000" b="1" i="0" u="none" strike="noStrike" kern="1200" dirty="0">
                <a:solidFill>
                  <a:schemeClr val="tx2">
                    <a:lumMod val="50000"/>
                  </a:schemeClr>
                </a:solidFill>
                <a:effectLst/>
                <a:latin typeface="Times New Roman" panose="02020603050405020304" pitchFamily="18" charset="0"/>
                <a:cs typeface="Times New Roman" panose="02020603050405020304" pitchFamily="18" charset="0"/>
              </a:rPr>
              <a:t>NAME </a:t>
            </a:r>
            <a:r>
              <a:rPr lang="en-US" sz="2000" b="0" i="0" u="none" strike="noStrike" kern="120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2000" b="1" i="0" u="none" strike="noStrike" kern="1200" dirty="0">
                <a:solidFill>
                  <a:schemeClr val="tx2">
                    <a:lumMod val="50000"/>
                  </a:schemeClr>
                </a:solidFill>
                <a:effectLst/>
                <a:latin typeface="Times New Roman" panose="02020603050405020304" pitchFamily="18" charset="0"/>
                <a:cs typeface="Times New Roman" panose="02020603050405020304" pitchFamily="18" charset="0"/>
              </a:rPr>
              <a:t>REGISTER NUMBER     EMAIL                              MOBILE NUMBER</a:t>
            </a:r>
          </a:p>
          <a:p>
            <a:pPr marL="118872" rtl="0" eaLnBrk="1" fontAlgn="b" latinLnBrk="0" hangingPunct="1">
              <a:spcBef>
                <a:spcPts val="0"/>
              </a:spcBef>
              <a:spcAft>
                <a:spcPts val="0"/>
              </a:spcAft>
            </a:pPr>
            <a:r>
              <a:rPr lang="en-US" sz="2400" dirty="0">
                <a:solidFill>
                  <a:schemeClr val="tx2">
                    <a:lumMod val="50000"/>
                  </a:schemeClr>
                </a:solidFill>
                <a:latin typeface="Times New Roman" panose="02020603050405020304" pitchFamily="18" charset="0"/>
                <a:cs typeface="Times New Roman" panose="02020603050405020304" pitchFamily="18" charset="0"/>
              </a:rPr>
              <a:t>1) </a:t>
            </a:r>
            <a:r>
              <a:rPr lang="en-US" sz="2400" b="0" i="0" u="none" strike="noStrike" kern="1200" dirty="0">
                <a:solidFill>
                  <a:schemeClr val="tx2">
                    <a:lumMod val="50000"/>
                  </a:schemeClr>
                </a:solidFill>
                <a:effectLst/>
                <a:latin typeface="Times New Roman" panose="02020603050405020304" pitchFamily="18" charset="0"/>
                <a:cs typeface="Times New Roman" panose="02020603050405020304" pitchFamily="18" charset="0"/>
              </a:rPr>
              <a:t>Chris Jonathan Selwyn      2020105515			  </a:t>
            </a:r>
            <a:r>
              <a:rPr lang="en-US" sz="1400" dirty="0">
                <a:latin typeface="Times New Roman" panose="02020603050405020304" pitchFamily="18" charset="0"/>
                <a:ea typeface="Times New Roman" panose="0202060305040502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chrisjonathanselwyn@gmail.com</a:t>
            </a:r>
            <a:r>
              <a:rPr lang="en-US" sz="1800"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2400" b="0" i="0" strike="noStrike" kern="1200" dirty="0">
                <a:effectLst/>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9003020695</a:t>
            </a:r>
            <a:endParaRPr lang="en-IN" sz="2400" b="0" i="0" u="none" strike="noStrike" dirty="0">
              <a:effectLst/>
              <a:latin typeface="Times New Roman" panose="02020603050405020304" pitchFamily="18" charset="0"/>
              <a:cs typeface="Times New Roman" panose="02020603050405020304" pitchFamily="18" charset="0"/>
            </a:endParaRPr>
          </a:p>
          <a:p>
            <a:pPr marL="118872" algn="l" rtl="0" eaLnBrk="1" fontAlgn="b" latinLnBrk="0" hangingPunct="1">
              <a:spcBef>
                <a:spcPts val="0"/>
              </a:spcBef>
              <a:spcAft>
                <a:spcPts val="0"/>
              </a:spcAft>
            </a:pPr>
            <a:r>
              <a:rPr lang="en-US" sz="2400" b="0" i="0" u="none" strike="noStrike" kern="1200" dirty="0">
                <a:effectLst/>
                <a:latin typeface="Times New Roman" panose="02020603050405020304" pitchFamily="18" charset="0"/>
                <a:cs typeface="Times New Roman" panose="02020603050405020304" pitchFamily="18" charset="0"/>
              </a:rPr>
              <a:t>2) Harish Raj S                       2020105530		</a:t>
            </a:r>
            <a:r>
              <a:rPr lang="en-US" sz="2400" dirty="0">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sharish29102002@gmail.com</a:t>
            </a:r>
            <a:r>
              <a:rPr lang="en-US" sz="1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7305920963</a:t>
            </a:r>
            <a:endParaRPr lang="en-IN" sz="2400" b="0" i="0" u="none" strike="noStrike" dirty="0">
              <a:effectLst/>
              <a:latin typeface="Times New Roman" panose="02020603050405020304" pitchFamily="18" charset="0"/>
              <a:cs typeface="Times New Roman" panose="02020603050405020304" pitchFamily="18" charset="0"/>
            </a:endParaRPr>
          </a:p>
          <a:p>
            <a:pPr marL="118872" algn="l" rtl="0" eaLnBrk="1" fontAlgn="b" latinLnBrk="0" hangingPunct="1">
              <a:spcBef>
                <a:spcPts val="0"/>
              </a:spcBef>
              <a:spcAft>
                <a:spcPts val="0"/>
              </a:spcAft>
            </a:pPr>
            <a:r>
              <a:rPr lang="en-US" sz="2400" b="0" i="0" u="none" strike="noStrike" kern="1200" dirty="0">
                <a:effectLst/>
                <a:latin typeface="Times New Roman" panose="02020603050405020304" pitchFamily="18" charset="0"/>
                <a:cs typeface="Times New Roman" panose="02020603050405020304" pitchFamily="18" charset="0"/>
              </a:rPr>
              <a:t>3) Benny Solomon S              2020105010			  </a:t>
            </a:r>
            <a:r>
              <a:rPr lang="en-US" sz="1400" dirty="0">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bennysolomonsam@gmail.com</a:t>
            </a:r>
            <a:r>
              <a:rPr lang="en-US" sz="1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8754497951</a:t>
            </a:r>
            <a:endParaRPr lang="en-US" sz="2400" b="0" i="0" u="none" strike="noStrike" kern="1200" dirty="0">
              <a:effectLst/>
              <a:latin typeface="Times New Roman" panose="02020603050405020304" pitchFamily="18" charset="0"/>
              <a:cs typeface="Times New Roman" panose="02020603050405020304" pitchFamily="18" charset="0"/>
            </a:endParaRPr>
          </a:p>
          <a:p>
            <a:pPr marL="118872" algn="l" rtl="0" eaLnBrk="1" fontAlgn="b" latinLnBrk="0" hangingPunct="1">
              <a:spcBef>
                <a:spcPts val="0"/>
              </a:spcBef>
              <a:spcAft>
                <a:spcPts val="0"/>
              </a:spcAft>
            </a:pPr>
            <a:r>
              <a:rPr lang="en-US" sz="2400" dirty="0">
                <a:latin typeface="Times New Roman" panose="02020603050405020304" pitchFamily="18" charset="0"/>
                <a:cs typeface="Times New Roman" panose="02020603050405020304" pitchFamily="18" charset="0"/>
              </a:rPr>
              <a:t>4)</a:t>
            </a:r>
            <a:r>
              <a:rPr lang="en-IN" sz="2400" b="0" i="0" dirty="0">
                <a:effectLst/>
                <a:latin typeface="Times New Roman" panose="02020603050405020304" pitchFamily="18" charset="0"/>
                <a:cs typeface="Times New Roman" panose="02020603050405020304" pitchFamily="18" charset="0"/>
              </a:rPr>
              <a:t> </a:t>
            </a:r>
            <a:r>
              <a:rPr lang="en-IN" sz="2400" b="0" i="0" dirty="0" err="1">
                <a:effectLst/>
                <a:latin typeface="Times New Roman" panose="02020603050405020304" pitchFamily="18" charset="0"/>
                <a:cs typeface="Times New Roman" panose="02020603050405020304" pitchFamily="18" charset="0"/>
              </a:rPr>
              <a:t>Kasini</a:t>
            </a:r>
            <a:r>
              <a:rPr lang="en-IN" sz="2400" b="0" i="0" dirty="0">
                <a:effectLst/>
                <a:latin typeface="Times New Roman" panose="02020603050405020304" pitchFamily="18" charset="0"/>
                <a:cs typeface="Times New Roman" panose="02020603050405020304" pitchFamily="18" charset="0"/>
              </a:rPr>
              <a:t> </a:t>
            </a:r>
            <a:r>
              <a:rPr lang="en-IN" sz="2400" b="0" i="0" dirty="0" err="1">
                <a:effectLst/>
                <a:latin typeface="Times New Roman" panose="02020603050405020304" pitchFamily="18" charset="0"/>
                <a:cs typeface="Times New Roman" panose="02020603050405020304" pitchFamily="18" charset="0"/>
              </a:rPr>
              <a:t>Venthan</a:t>
            </a:r>
            <a:r>
              <a:rPr lang="en-IN" sz="2400" b="0" i="0" dirty="0">
                <a:effectLst/>
                <a:latin typeface="Times New Roman" panose="02020603050405020304" pitchFamily="18" charset="0"/>
                <a:cs typeface="Times New Roman" panose="02020603050405020304" pitchFamily="18" charset="0"/>
              </a:rPr>
              <a:t> M 		       2020105540			  </a:t>
            </a:r>
            <a:r>
              <a:rPr lang="en-US" sz="1400" dirty="0">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kasiniventhan.2706@gmail.com</a:t>
            </a:r>
            <a:r>
              <a:rPr lang="en-US" sz="1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6382969581</a:t>
            </a:r>
            <a:endParaRPr lang="en-IN" sz="2400" b="0" i="0" u="none" strike="noStrike" dirty="0">
              <a:effectLst/>
              <a:latin typeface="Times New Roman" panose="02020603050405020304" pitchFamily="18" charset="0"/>
              <a:cs typeface="Times New Roman" panose="02020603050405020304" pitchFamily="18" charset="0"/>
            </a:endParaRPr>
          </a:p>
          <a:p>
            <a:pPr marL="0" algn="l" rtl="0" eaLnBrk="1" fontAlgn="b" latinLnBrk="0" hangingPunct="1">
              <a:spcBef>
                <a:spcPts val="0"/>
              </a:spcBef>
              <a:spcAft>
                <a:spcPts val="0"/>
              </a:spcAft>
            </a:pPr>
            <a:r>
              <a:rPr lang="en-US" b="0" i="0" u="none" strike="noStrike" kern="1200" dirty="0">
                <a:effectLst/>
                <a:latin typeface="Times New Roman" panose="02020603050405020304" pitchFamily="18" charset="0"/>
                <a:cs typeface="Times New Roman" panose="02020603050405020304" pitchFamily="18" charset="0"/>
              </a:rPr>
              <a:t> </a:t>
            </a:r>
            <a:endParaRPr lang="en-IN" b="0" i="0" u="none" strike="noStrike" dirty="0">
              <a:effectLst/>
              <a:latin typeface="Times New Roman" panose="02020603050405020304" pitchFamily="18" charset="0"/>
              <a:cs typeface="Times New Roman" panose="02020603050405020304" pitchFamily="18" charset="0"/>
            </a:endParaRPr>
          </a:p>
          <a:p>
            <a:endParaRPr lang="en-IN"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1CA9421-5B1D-4DCF-A352-88C9E5D5A217}"/>
              </a:ext>
            </a:extLst>
          </p:cNvPr>
          <p:cNvSpPr/>
          <p:nvPr/>
        </p:nvSpPr>
        <p:spPr>
          <a:xfrm>
            <a:off x="117748" y="116632"/>
            <a:ext cx="11953328" cy="66048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50000"/>
                </a:schemeClr>
              </a:solidFill>
            </a:endParaRPr>
          </a:p>
        </p:txBody>
      </p:sp>
      <p:sp>
        <p:nvSpPr>
          <p:cNvPr id="18" name="Date Placeholder 3">
            <a:extLst>
              <a:ext uri="{FF2B5EF4-FFF2-40B4-BE49-F238E27FC236}">
                <a16:creationId xmlns:a16="http://schemas.microsoft.com/office/drawing/2014/main" id="{00413529-A765-4504-AB3D-A6969A94DCD4}"/>
              </a:ext>
            </a:extLst>
          </p:cNvPr>
          <p:cNvSpPr>
            <a:spLocks noGrp="1"/>
          </p:cNvSpPr>
          <p:nvPr>
            <p:ph type="dt" sz="half" idx="10"/>
          </p:nvPr>
        </p:nvSpPr>
        <p:spPr>
          <a:xfrm>
            <a:off x="990342" y="6350230"/>
            <a:ext cx="1218883" cy="365125"/>
          </a:xfrm>
        </p:spPr>
        <p:txBody>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20/05/2024</a:t>
            </a:r>
          </a:p>
        </p:txBody>
      </p:sp>
      <p:sp>
        <p:nvSpPr>
          <p:cNvPr id="19" name="Footer Placeholder 8">
            <a:extLst>
              <a:ext uri="{FF2B5EF4-FFF2-40B4-BE49-F238E27FC236}">
                <a16:creationId xmlns:a16="http://schemas.microsoft.com/office/drawing/2014/main" id="{54C0BC1C-CCD3-4A18-A20C-27EFFF38CE93}"/>
              </a:ext>
            </a:extLst>
          </p:cNvPr>
          <p:cNvSpPr>
            <a:spLocks noGrp="1"/>
          </p:cNvSpPr>
          <p:nvPr>
            <p:ph type="ftr" sz="quarter" idx="11"/>
          </p:nvPr>
        </p:nvSpPr>
        <p:spPr>
          <a:xfrm>
            <a:off x="5017870" y="6350229"/>
            <a:ext cx="3596822" cy="365125"/>
          </a:xfrm>
        </p:spPr>
        <p:txBody>
          <a:bodyPr/>
          <a:lstStyle/>
          <a:p>
            <a:pPr algn="l"/>
            <a:r>
              <a:rPr lang="en-US" sz="1400" b="1" dirty="0">
                <a:solidFill>
                  <a:schemeClr val="tx2">
                    <a:lumMod val="50000"/>
                  </a:schemeClr>
                </a:solidFill>
                <a:latin typeface="Times New Roman" panose="02020603050405020304" pitchFamily="18" charset="0"/>
                <a:cs typeface="Times New Roman" panose="02020603050405020304" pitchFamily="18" charset="0"/>
              </a:rPr>
              <a:t>PROJECT – II </a:t>
            </a:r>
            <a:r>
              <a:rPr lang="en-US" sz="1400" b="1">
                <a:solidFill>
                  <a:schemeClr val="tx2">
                    <a:lumMod val="50000"/>
                  </a:schemeClr>
                </a:solidFill>
                <a:latin typeface="Times New Roman" panose="02020603050405020304" pitchFamily="18" charset="0"/>
                <a:cs typeface="Times New Roman" panose="02020603050405020304" pitchFamily="18" charset="0"/>
              </a:rPr>
              <a:t>– REVIEW </a:t>
            </a:r>
            <a:r>
              <a:rPr lang="en-US" sz="1400" b="1" dirty="0">
                <a:solidFill>
                  <a:schemeClr val="tx2">
                    <a:lumMod val="50000"/>
                  </a:schemeClr>
                </a:solidFill>
                <a:latin typeface="Times New Roman" panose="02020603050405020304" pitchFamily="18" charset="0"/>
                <a:cs typeface="Times New Roman" panose="02020603050405020304" pitchFamily="18" charset="0"/>
              </a:rPr>
              <a:t>–TEAM ID-09</a:t>
            </a:r>
          </a:p>
        </p:txBody>
      </p:sp>
      <p:sp>
        <p:nvSpPr>
          <p:cNvPr id="20" name="Slide Number Placeholder 5">
            <a:extLst>
              <a:ext uri="{FF2B5EF4-FFF2-40B4-BE49-F238E27FC236}">
                <a16:creationId xmlns:a16="http://schemas.microsoft.com/office/drawing/2014/main" id="{9E5B2F63-6358-4AD5-A52E-14C949222BB6}"/>
              </a:ext>
            </a:extLst>
          </p:cNvPr>
          <p:cNvSpPr>
            <a:spLocks noGrp="1"/>
          </p:cNvSpPr>
          <p:nvPr>
            <p:ph type="sldNum" sz="quarter" idx="12"/>
          </p:nvPr>
        </p:nvSpPr>
        <p:spPr>
          <a:xfrm>
            <a:off x="11170967" y="6350230"/>
            <a:ext cx="609441" cy="365125"/>
          </a:xfrm>
        </p:spPr>
        <p:txBody>
          <a:bodyPr/>
          <a:lstStyle/>
          <a:p>
            <a:fld id="{7DC1BBB0-96F0-4077-A278-0F3FB5C104D3}" type="slidenum">
              <a:rPr lang="en-IN" b="1" smtClean="0">
                <a:solidFill>
                  <a:schemeClr val="tx2">
                    <a:lumMod val="50000"/>
                  </a:schemeClr>
                </a:solidFill>
                <a:latin typeface="Times New Roman" panose="02020603050405020304" pitchFamily="18" charset="0"/>
                <a:cs typeface="Times New Roman" panose="02020603050405020304" pitchFamily="18" charset="0"/>
              </a:rPr>
              <a:pPr/>
              <a:t>1</a:t>
            </a:fld>
            <a:endParaRPr lang="en-IN" b="1"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377376-8410-5C08-2912-36708466C59E}"/>
              </a:ext>
            </a:extLst>
          </p:cNvPr>
          <p:cNvSpPr>
            <a:spLocks noGrp="1"/>
          </p:cNvSpPr>
          <p:nvPr>
            <p:ph sz="quarter" idx="13"/>
          </p:nvPr>
        </p:nvSpPr>
        <p:spPr>
          <a:xfrm>
            <a:off x="1269876" y="332605"/>
            <a:ext cx="9144892" cy="720179"/>
          </a:xfrm>
        </p:spPr>
        <p:txBody>
          <a:bodyPr/>
          <a:lstStyle/>
          <a:p>
            <a:pPr marL="0" indent="0" algn="ctr">
              <a:buNone/>
            </a:pPr>
            <a:r>
              <a:rPr lang="en-US" b="1" dirty="0">
                <a:solidFill>
                  <a:schemeClr val="tx2"/>
                </a:solidFill>
              </a:rPr>
              <a:t>ROBOTIC ARM – 3D PRINTED</a:t>
            </a:r>
            <a:endParaRPr lang="en-IN" b="1" dirty="0">
              <a:solidFill>
                <a:schemeClr val="tx2"/>
              </a:solidFill>
            </a:endParaRPr>
          </a:p>
        </p:txBody>
      </p:sp>
      <p:sp>
        <p:nvSpPr>
          <p:cNvPr id="10" name="Footer Placeholder 8">
            <a:extLst>
              <a:ext uri="{FF2B5EF4-FFF2-40B4-BE49-F238E27FC236}">
                <a16:creationId xmlns:a16="http://schemas.microsoft.com/office/drawing/2014/main" id="{39A139A3-1ADC-4B50-8FDB-1C825FB95343}"/>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11" name="Slide Number Placeholder 5">
            <a:extLst>
              <a:ext uri="{FF2B5EF4-FFF2-40B4-BE49-F238E27FC236}">
                <a16:creationId xmlns:a16="http://schemas.microsoft.com/office/drawing/2014/main" id="{C48B127C-4A12-4A95-B96D-BBF7C84153D9}"/>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10</a:t>
            </a:fld>
            <a:endParaRPr lang="en-IN" dirty="0"/>
          </a:p>
        </p:txBody>
      </p:sp>
      <p:pic>
        <p:nvPicPr>
          <p:cNvPr id="8" name="Picture 7">
            <a:extLst>
              <a:ext uri="{FF2B5EF4-FFF2-40B4-BE49-F238E27FC236}">
                <a16:creationId xmlns:a16="http://schemas.microsoft.com/office/drawing/2014/main" id="{4966F104-AD69-4628-BF5C-CBBC68F032B4}"/>
              </a:ext>
            </a:extLst>
          </p:cNvPr>
          <p:cNvPicPr>
            <a:picLocks noChangeAspect="1"/>
          </p:cNvPicPr>
          <p:nvPr/>
        </p:nvPicPr>
        <p:blipFill rotWithShape="1">
          <a:blip r:embed="rId2"/>
          <a:srcRect l="35231" t="6006" r="23415" b="-661"/>
          <a:stretch/>
        </p:blipFill>
        <p:spPr>
          <a:xfrm>
            <a:off x="5730025" y="980728"/>
            <a:ext cx="5040561" cy="5112520"/>
          </a:xfrm>
          <a:prstGeom prst="rect">
            <a:avLst/>
          </a:prstGeom>
        </p:spPr>
      </p:pic>
      <p:pic>
        <p:nvPicPr>
          <p:cNvPr id="13" name="Picture 12">
            <a:extLst>
              <a:ext uri="{FF2B5EF4-FFF2-40B4-BE49-F238E27FC236}">
                <a16:creationId xmlns:a16="http://schemas.microsoft.com/office/drawing/2014/main" id="{6F411D31-A549-4908-99EA-0F7C4C202A9E}"/>
              </a:ext>
            </a:extLst>
          </p:cNvPr>
          <p:cNvPicPr>
            <a:picLocks noChangeAspect="1"/>
          </p:cNvPicPr>
          <p:nvPr/>
        </p:nvPicPr>
        <p:blipFill rotWithShape="1">
          <a:blip r:embed="rId3"/>
          <a:srcRect t="7846" b="7023"/>
          <a:stretch/>
        </p:blipFill>
        <p:spPr>
          <a:xfrm>
            <a:off x="1577480" y="891403"/>
            <a:ext cx="3580828" cy="5422000"/>
          </a:xfrm>
          <a:prstGeom prst="rect">
            <a:avLst/>
          </a:prstGeom>
        </p:spPr>
      </p:pic>
      <p:sp>
        <p:nvSpPr>
          <p:cNvPr id="12" name="Date Placeholder 3">
            <a:extLst>
              <a:ext uri="{FF2B5EF4-FFF2-40B4-BE49-F238E27FC236}">
                <a16:creationId xmlns:a16="http://schemas.microsoft.com/office/drawing/2014/main" id="{B6BCD6D7-9327-40C5-B3DC-C2E192987265}"/>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23516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700E57-5129-3FDD-D1F7-81E5470EE9C2}"/>
              </a:ext>
            </a:extLst>
          </p:cNvPr>
          <p:cNvSpPr>
            <a:spLocks noGrp="1"/>
          </p:cNvSpPr>
          <p:nvPr>
            <p:ph sz="quarter" idx="13"/>
          </p:nvPr>
        </p:nvSpPr>
        <p:spPr>
          <a:xfrm>
            <a:off x="1270000" y="367490"/>
            <a:ext cx="8856663" cy="469222"/>
          </a:xfrm>
        </p:spPr>
        <p:txBody>
          <a:bodyPr>
            <a:normAutofit fontScale="77500" lnSpcReduction="20000"/>
          </a:bodyPr>
          <a:lstStyle/>
          <a:p>
            <a:pPr marL="0" indent="0" algn="ctr">
              <a:buNone/>
            </a:pPr>
            <a:r>
              <a:rPr lang="en-US" b="1" dirty="0">
                <a:solidFill>
                  <a:schemeClr val="tx2"/>
                </a:solidFill>
              </a:rPr>
              <a:t>REVIEW 2 – INTEGRATING RASPBERRY PI WITH THE ARM</a:t>
            </a:r>
            <a:endParaRPr lang="en-IN" b="1" dirty="0">
              <a:solidFill>
                <a:schemeClr val="tx2"/>
              </a:solidFill>
            </a:endParaRPr>
          </a:p>
        </p:txBody>
      </p:sp>
      <p:sp>
        <p:nvSpPr>
          <p:cNvPr id="9" name="Footer Placeholder 8">
            <a:extLst>
              <a:ext uri="{FF2B5EF4-FFF2-40B4-BE49-F238E27FC236}">
                <a16:creationId xmlns:a16="http://schemas.microsoft.com/office/drawing/2014/main" id="{016B2ED1-9EA0-4542-90FF-AEEF74411DA9}"/>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10" name="Slide Number Placeholder 5">
            <a:extLst>
              <a:ext uri="{FF2B5EF4-FFF2-40B4-BE49-F238E27FC236}">
                <a16:creationId xmlns:a16="http://schemas.microsoft.com/office/drawing/2014/main" id="{A837EBD1-1004-45C5-822C-CF0F6201821B}"/>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11</a:t>
            </a:fld>
            <a:endParaRPr lang="en-IN" dirty="0"/>
          </a:p>
        </p:txBody>
      </p:sp>
      <p:pic>
        <p:nvPicPr>
          <p:cNvPr id="23" name="Picture 22">
            <a:extLst>
              <a:ext uri="{FF2B5EF4-FFF2-40B4-BE49-F238E27FC236}">
                <a16:creationId xmlns:a16="http://schemas.microsoft.com/office/drawing/2014/main" id="{ACC433CA-5B6A-4BF7-BB35-7A4EA6F16CBD}"/>
              </a:ext>
            </a:extLst>
          </p:cNvPr>
          <p:cNvPicPr>
            <a:picLocks noChangeAspect="1"/>
          </p:cNvPicPr>
          <p:nvPr/>
        </p:nvPicPr>
        <p:blipFill rotWithShape="1">
          <a:blip r:embed="rId2"/>
          <a:srcRect b="30428"/>
          <a:stretch/>
        </p:blipFill>
        <p:spPr>
          <a:xfrm>
            <a:off x="1125860" y="832128"/>
            <a:ext cx="3246103" cy="4016847"/>
          </a:xfrm>
          <a:prstGeom prst="rect">
            <a:avLst/>
          </a:prstGeom>
        </p:spPr>
      </p:pic>
      <p:pic>
        <p:nvPicPr>
          <p:cNvPr id="24" name="Picture 23">
            <a:extLst>
              <a:ext uri="{FF2B5EF4-FFF2-40B4-BE49-F238E27FC236}">
                <a16:creationId xmlns:a16="http://schemas.microsoft.com/office/drawing/2014/main" id="{303CFCB6-51F1-4619-9B77-F27E7556B91B}"/>
              </a:ext>
            </a:extLst>
          </p:cNvPr>
          <p:cNvPicPr>
            <a:picLocks noChangeAspect="1"/>
          </p:cNvPicPr>
          <p:nvPr/>
        </p:nvPicPr>
        <p:blipFill rotWithShape="1">
          <a:blip r:embed="rId3"/>
          <a:srcRect l="650" t="7662" r="-650" b="25430"/>
          <a:stretch/>
        </p:blipFill>
        <p:spPr>
          <a:xfrm>
            <a:off x="4535631" y="832128"/>
            <a:ext cx="3267420" cy="3888432"/>
          </a:xfrm>
          <a:prstGeom prst="rect">
            <a:avLst/>
          </a:prstGeom>
        </p:spPr>
      </p:pic>
      <p:pic>
        <p:nvPicPr>
          <p:cNvPr id="26" name="Picture 25">
            <a:extLst>
              <a:ext uri="{FF2B5EF4-FFF2-40B4-BE49-F238E27FC236}">
                <a16:creationId xmlns:a16="http://schemas.microsoft.com/office/drawing/2014/main" id="{BE68CD4C-0B49-4B13-BF8B-396D5CB2D571}"/>
              </a:ext>
            </a:extLst>
          </p:cNvPr>
          <p:cNvPicPr>
            <a:picLocks noChangeAspect="1"/>
          </p:cNvPicPr>
          <p:nvPr/>
        </p:nvPicPr>
        <p:blipFill>
          <a:blip r:embed="rId4"/>
          <a:stretch>
            <a:fillRect/>
          </a:stretch>
        </p:blipFill>
        <p:spPr>
          <a:xfrm>
            <a:off x="1054843" y="4909868"/>
            <a:ext cx="833597" cy="1342233"/>
          </a:xfrm>
          <a:prstGeom prst="rect">
            <a:avLst/>
          </a:prstGeom>
        </p:spPr>
      </p:pic>
      <p:sp>
        <p:nvSpPr>
          <p:cNvPr id="28" name="Content Placeholder 1">
            <a:extLst>
              <a:ext uri="{FF2B5EF4-FFF2-40B4-BE49-F238E27FC236}">
                <a16:creationId xmlns:a16="http://schemas.microsoft.com/office/drawing/2014/main" id="{02B97074-8637-4379-8450-F94B3DA079EC}"/>
              </a:ext>
            </a:extLst>
          </p:cNvPr>
          <p:cNvSpPr txBox="1">
            <a:spLocks/>
          </p:cNvSpPr>
          <p:nvPr/>
        </p:nvSpPr>
        <p:spPr>
          <a:xfrm>
            <a:off x="1125860" y="4967092"/>
            <a:ext cx="3608587" cy="469222"/>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Times New Roman" panose="02020603050405020304" pitchFamily="18" charset="0"/>
                <a:ea typeface="+mn-ea"/>
                <a:cs typeface="Times New Roman" panose="02020603050405020304" pitchFamily="18"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Times New Roman" panose="02020603050405020304" pitchFamily="18" charset="0"/>
                <a:ea typeface="+mn-ea"/>
                <a:cs typeface="Times New Roman" panose="02020603050405020304" pitchFamily="18"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Times New Roman" panose="02020603050405020304" pitchFamily="18" charset="0"/>
                <a:ea typeface="+mn-ea"/>
                <a:cs typeface="Times New Roman" panose="02020603050405020304" pitchFamily="18"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Times New Roman" panose="02020603050405020304" pitchFamily="18" charset="0"/>
                <a:ea typeface="+mn-ea"/>
                <a:cs typeface="Times New Roman" panose="02020603050405020304" pitchFamily="18"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chemeClr val="tx2"/>
                </a:solidFill>
              </a:rPr>
              <a:t>Raspberry pi camera</a:t>
            </a:r>
            <a:endParaRPr lang="en-IN" sz="1800" b="1" dirty="0">
              <a:solidFill>
                <a:schemeClr val="tx2"/>
              </a:solidFill>
            </a:endParaRPr>
          </a:p>
        </p:txBody>
      </p:sp>
      <p:pic>
        <p:nvPicPr>
          <p:cNvPr id="5124" name="Picture 4">
            <a:extLst>
              <a:ext uri="{FF2B5EF4-FFF2-40B4-BE49-F238E27FC236}">
                <a16:creationId xmlns:a16="http://schemas.microsoft.com/office/drawing/2014/main" id="{A4DB9BAC-B410-4CC9-8F8B-15259E35C1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90" t="6369" r="8119" b="8633"/>
          <a:stretch/>
        </p:blipFill>
        <p:spPr bwMode="auto">
          <a:xfrm>
            <a:off x="4076939" y="4904178"/>
            <a:ext cx="1832543" cy="121846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F9FC25E4-FBD6-4EC9-BB3D-B133538551B0}"/>
              </a:ext>
            </a:extLst>
          </p:cNvPr>
          <p:cNvSpPr/>
          <p:nvPr/>
        </p:nvSpPr>
        <p:spPr>
          <a:xfrm>
            <a:off x="1081873" y="4936667"/>
            <a:ext cx="2951337" cy="118597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1" name="Rectangle 30">
            <a:extLst>
              <a:ext uri="{FF2B5EF4-FFF2-40B4-BE49-F238E27FC236}">
                <a16:creationId xmlns:a16="http://schemas.microsoft.com/office/drawing/2014/main" id="{AD8E67EE-7801-4EEF-9E2E-5AF11BF602DA}"/>
              </a:ext>
            </a:extLst>
          </p:cNvPr>
          <p:cNvSpPr/>
          <p:nvPr/>
        </p:nvSpPr>
        <p:spPr>
          <a:xfrm>
            <a:off x="4076939" y="4920422"/>
            <a:ext cx="3726112" cy="121846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2" name="Content Placeholder 1">
            <a:extLst>
              <a:ext uri="{FF2B5EF4-FFF2-40B4-BE49-F238E27FC236}">
                <a16:creationId xmlns:a16="http://schemas.microsoft.com/office/drawing/2014/main" id="{81ACAC48-2653-4B8F-B27E-6DF73C6A3628}"/>
              </a:ext>
            </a:extLst>
          </p:cNvPr>
          <p:cNvSpPr txBox="1">
            <a:spLocks/>
          </p:cNvSpPr>
          <p:nvPr/>
        </p:nvSpPr>
        <p:spPr>
          <a:xfrm>
            <a:off x="5953211" y="4904178"/>
            <a:ext cx="2813684" cy="469222"/>
          </a:xfrm>
          <a:prstGeom prst="rect">
            <a:avLst/>
          </a:prstGeom>
        </p:spPr>
        <p:txBody>
          <a:bodyPr vert="horz" lIns="91440" tIns="45720" rIns="91440" bIns="45720" rtlCol="0">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Times New Roman" panose="02020603050405020304" pitchFamily="18" charset="0"/>
                <a:ea typeface="+mn-ea"/>
                <a:cs typeface="Times New Roman" panose="02020603050405020304" pitchFamily="18"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Times New Roman" panose="02020603050405020304" pitchFamily="18" charset="0"/>
                <a:ea typeface="+mn-ea"/>
                <a:cs typeface="Times New Roman" panose="02020603050405020304" pitchFamily="18"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Times New Roman" panose="02020603050405020304" pitchFamily="18" charset="0"/>
                <a:ea typeface="+mn-ea"/>
                <a:cs typeface="Times New Roman" panose="02020603050405020304" pitchFamily="18"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Times New Roman" panose="02020603050405020304" pitchFamily="18" charset="0"/>
                <a:ea typeface="+mn-ea"/>
                <a:cs typeface="Times New Roman" panose="02020603050405020304" pitchFamily="18"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tx2"/>
                </a:solidFill>
              </a:rPr>
              <a:t>Raspberry pi</a:t>
            </a:r>
          </a:p>
          <a:p>
            <a:pPr marL="0" indent="0">
              <a:buFont typeface="Arial" panose="020B0604020202020204" pitchFamily="34" charset="0"/>
              <a:buNone/>
            </a:pPr>
            <a:r>
              <a:rPr lang="en-US" sz="1800" b="1" dirty="0">
                <a:solidFill>
                  <a:schemeClr val="tx2"/>
                </a:solidFill>
              </a:rPr>
              <a:t>Board</a:t>
            </a:r>
            <a:endParaRPr lang="en-IN" sz="1800" b="1" dirty="0">
              <a:solidFill>
                <a:schemeClr val="tx2"/>
              </a:solidFill>
            </a:endParaRPr>
          </a:p>
        </p:txBody>
      </p:sp>
      <p:pic>
        <p:nvPicPr>
          <p:cNvPr id="33" name="Picture 32">
            <a:extLst>
              <a:ext uri="{FF2B5EF4-FFF2-40B4-BE49-F238E27FC236}">
                <a16:creationId xmlns:a16="http://schemas.microsoft.com/office/drawing/2014/main" id="{3AF7858C-523F-4F3B-8FB3-8CBFA60A8765}"/>
              </a:ext>
            </a:extLst>
          </p:cNvPr>
          <p:cNvPicPr>
            <a:picLocks noChangeAspect="1"/>
          </p:cNvPicPr>
          <p:nvPr/>
        </p:nvPicPr>
        <p:blipFill rotWithShape="1">
          <a:blip r:embed="rId6"/>
          <a:srcRect r="27892"/>
          <a:stretch/>
        </p:blipFill>
        <p:spPr>
          <a:xfrm>
            <a:off x="7966719" y="832128"/>
            <a:ext cx="2820844" cy="5290516"/>
          </a:xfrm>
          <a:prstGeom prst="rect">
            <a:avLst/>
          </a:prstGeom>
        </p:spPr>
      </p:pic>
      <p:sp>
        <p:nvSpPr>
          <p:cNvPr id="15" name="Date Placeholder 3">
            <a:extLst>
              <a:ext uri="{FF2B5EF4-FFF2-40B4-BE49-F238E27FC236}">
                <a16:creationId xmlns:a16="http://schemas.microsoft.com/office/drawing/2014/main" id="{4794E1B0-7793-429F-99BF-BA35D20730D9}"/>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254707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00D6B7-137C-4752-AA68-51245E403FE0}"/>
              </a:ext>
            </a:extLst>
          </p:cNvPr>
          <p:cNvSpPr>
            <a:spLocks noGrp="1"/>
          </p:cNvSpPr>
          <p:nvPr>
            <p:ph type="ftr" sz="quarter" idx="11"/>
          </p:nvPr>
        </p:nvSpPr>
        <p:spPr/>
        <p:txBody>
          <a:bodyPr/>
          <a:lstStyle/>
          <a:p>
            <a:r>
              <a:rPr lang="en-US"/>
              <a:t>PROJECT - 1</a:t>
            </a:r>
            <a:endParaRPr lang="en-US" dirty="0"/>
          </a:p>
        </p:txBody>
      </p:sp>
      <p:sp>
        <p:nvSpPr>
          <p:cNvPr id="4" name="Slide Number Placeholder 3">
            <a:extLst>
              <a:ext uri="{FF2B5EF4-FFF2-40B4-BE49-F238E27FC236}">
                <a16:creationId xmlns:a16="http://schemas.microsoft.com/office/drawing/2014/main" id="{216A4B8B-61C1-4668-B580-065ACE30CB8A}"/>
              </a:ext>
            </a:extLst>
          </p:cNvPr>
          <p:cNvSpPr>
            <a:spLocks noGrp="1"/>
          </p:cNvSpPr>
          <p:nvPr>
            <p:ph type="sldNum" sz="quarter" idx="12"/>
          </p:nvPr>
        </p:nvSpPr>
        <p:spPr/>
        <p:txBody>
          <a:bodyPr/>
          <a:lstStyle/>
          <a:p>
            <a:fld id="{7DC1BBB0-96F0-4077-A278-0F3FB5C104D3}" type="slidenum">
              <a:rPr lang="en-IN" smtClean="0"/>
              <a:pPr/>
              <a:t>12</a:t>
            </a:fld>
            <a:endParaRPr lang="en-IN" dirty="0"/>
          </a:p>
        </p:txBody>
      </p:sp>
      <p:sp>
        <p:nvSpPr>
          <p:cNvPr id="5" name="Content Placeholder 4">
            <a:extLst>
              <a:ext uri="{FF2B5EF4-FFF2-40B4-BE49-F238E27FC236}">
                <a16:creationId xmlns:a16="http://schemas.microsoft.com/office/drawing/2014/main" id="{4140A2AC-96C6-44D0-8EC6-6E003A93E6C0}"/>
              </a:ext>
            </a:extLst>
          </p:cNvPr>
          <p:cNvSpPr>
            <a:spLocks noGrp="1"/>
          </p:cNvSpPr>
          <p:nvPr>
            <p:ph sz="quarter" idx="13"/>
          </p:nvPr>
        </p:nvSpPr>
        <p:spPr>
          <a:xfrm>
            <a:off x="1270000" y="404813"/>
            <a:ext cx="8856663" cy="431899"/>
          </a:xfrm>
        </p:spPr>
        <p:txBody>
          <a:bodyPr>
            <a:normAutofit fontScale="92500" lnSpcReduction="10000"/>
          </a:bodyPr>
          <a:lstStyle/>
          <a:p>
            <a:pPr marL="0" indent="0" algn="ctr">
              <a:buNone/>
            </a:pPr>
            <a:r>
              <a:rPr lang="en-US" b="1" dirty="0"/>
              <a:t>IMAGE PROCESSING</a:t>
            </a:r>
            <a:endParaRPr lang="en-IN" b="1" dirty="0"/>
          </a:p>
        </p:txBody>
      </p:sp>
      <p:sp>
        <p:nvSpPr>
          <p:cNvPr id="6" name="Content Placeholder 5">
            <a:extLst>
              <a:ext uri="{FF2B5EF4-FFF2-40B4-BE49-F238E27FC236}">
                <a16:creationId xmlns:a16="http://schemas.microsoft.com/office/drawing/2014/main" id="{E7E267F9-93C8-439E-8692-7B9CB0ED9ACA}"/>
              </a:ext>
            </a:extLst>
          </p:cNvPr>
          <p:cNvSpPr>
            <a:spLocks noGrp="1"/>
          </p:cNvSpPr>
          <p:nvPr>
            <p:ph sz="quarter" idx="14"/>
          </p:nvPr>
        </p:nvSpPr>
        <p:spPr>
          <a:xfrm>
            <a:off x="1317837" y="1364601"/>
            <a:ext cx="9083220" cy="4384741"/>
          </a:xfrm>
        </p:spPr>
        <p:txBody>
          <a:bodyPr>
            <a:normAutofit/>
          </a:bodyPr>
          <a:lstStyle/>
          <a:p>
            <a:pPr algn="just">
              <a:buFont typeface="Wingdings" panose="05000000000000000000" pitchFamily="2" charset="2"/>
              <a:buChar char="§"/>
            </a:pPr>
            <a:r>
              <a:rPr lang="en-US" dirty="0">
                <a:solidFill>
                  <a:schemeClr val="tx2"/>
                </a:solidFill>
              </a:rPr>
              <a:t>Used SSD MobileNetV3, pre-trained on COCO. The </a:t>
            </a:r>
            <a:r>
              <a:rPr lang="en-US" dirty="0" err="1">
                <a:solidFill>
                  <a:schemeClr val="tx2"/>
                </a:solidFill>
              </a:rPr>
              <a:t>getObjects</a:t>
            </a:r>
            <a:r>
              <a:rPr lang="en-US" dirty="0">
                <a:solidFill>
                  <a:schemeClr val="tx2"/>
                </a:solidFill>
              </a:rPr>
              <a:t> function detects objects, returning class IDs, confidence scores, and bounding box coordinates.</a:t>
            </a:r>
          </a:p>
          <a:p>
            <a:pPr algn="just">
              <a:buFont typeface="Wingdings" panose="05000000000000000000" pitchFamily="2" charset="2"/>
              <a:buChar char="§"/>
            </a:pPr>
            <a:r>
              <a:rPr lang="en-US" dirty="0" err="1">
                <a:solidFill>
                  <a:schemeClr val="tx2"/>
                </a:solidFill>
              </a:rPr>
              <a:t>getObjects</a:t>
            </a:r>
            <a:r>
              <a:rPr lang="en-US" dirty="0">
                <a:solidFill>
                  <a:schemeClr val="tx2"/>
                </a:solidFill>
              </a:rPr>
              <a:t> allows adjusting detection (</a:t>
            </a:r>
            <a:r>
              <a:rPr lang="en-US" dirty="0" err="1">
                <a:solidFill>
                  <a:schemeClr val="tx2"/>
                </a:solidFill>
              </a:rPr>
              <a:t>thres</a:t>
            </a:r>
            <a:r>
              <a:rPr lang="en-US" dirty="0">
                <a:solidFill>
                  <a:schemeClr val="tx2"/>
                </a:solidFill>
              </a:rPr>
              <a:t>) and NMS thresholds to refine sensitivity and accuracy. NMS removes overlapping boxes based on the threshold.</a:t>
            </a:r>
          </a:p>
          <a:p>
            <a:pPr algn="just">
              <a:buFont typeface="Wingdings" panose="05000000000000000000" pitchFamily="2" charset="2"/>
              <a:buChar char="§"/>
            </a:pPr>
            <a:r>
              <a:rPr lang="en-US" dirty="0"/>
              <a:t>Captures webcam frames, detects objects with </a:t>
            </a:r>
            <a:r>
              <a:rPr lang="en-US" dirty="0" err="1"/>
              <a:t>getObjects</a:t>
            </a:r>
            <a:r>
              <a:rPr lang="en-US" dirty="0"/>
              <a:t>, and labels them with bounding boxes, class names, and confidence scores. Suitable for surveillance, robotics, and smart environments.</a:t>
            </a:r>
            <a:endParaRPr lang="en-IN" dirty="0"/>
          </a:p>
        </p:txBody>
      </p:sp>
      <p:pic>
        <p:nvPicPr>
          <p:cNvPr id="7" name="Picture 6">
            <a:extLst>
              <a:ext uri="{FF2B5EF4-FFF2-40B4-BE49-F238E27FC236}">
                <a16:creationId xmlns:a16="http://schemas.microsoft.com/office/drawing/2014/main" id="{402F7083-9EB0-47A5-8F04-78ADF12F9C81}"/>
              </a:ext>
            </a:extLst>
          </p:cNvPr>
          <p:cNvPicPr>
            <a:picLocks noChangeAspect="1"/>
          </p:cNvPicPr>
          <p:nvPr/>
        </p:nvPicPr>
        <p:blipFill rotWithShape="1">
          <a:blip r:embed="rId2"/>
          <a:srcRect l="9389" t="-461" b="14969"/>
          <a:stretch/>
        </p:blipFill>
        <p:spPr>
          <a:xfrm>
            <a:off x="8081444" y="142274"/>
            <a:ext cx="1510630" cy="1068970"/>
          </a:xfrm>
          <a:prstGeom prst="rect">
            <a:avLst/>
          </a:prstGeom>
        </p:spPr>
      </p:pic>
      <p:pic>
        <p:nvPicPr>
          <p:cNvPr id="8" name="Picture 7">
            <a:extLst>
              <a:ext uri="{FF2B5EF4-FFF2-40B4-BE49-F238E27FC236}">
                <a16:creationId xmlns:a16="http://schemas.microsoft.com/office/drawing/2014/main" id="{39387A19-E75D-4CB4-9A07-D3E82AE756DB}"/>
              </a:ext>
            </a:extLst>
          </p:cNvPr>
          <p:cNvPicPr>
            <a:picLocks noChangeAspect="1"/>
          </p:cNvPicPr>
          <p:nvPr/>
        </p:nvPicPr>
        <p:blipFill>
          <a:blip r:embed="rId3"/>
          <a:stretch>
            <a:fillRect/>
          </a:stretch>
        </p:blipFill>
        <p:spPr>
          <a:xfrm>
            <a:off x="2710036" y="239225"/>
            <a:ext cx="907130" cy="862837"/>
          </a:xfrm>
          <a:prstGeom prst="rect">
            <a:avLst/>
          </a:prstGeom>
          <a:effectLst>
            <a:outerShdw blurRad="50800" dist="38100" dir="10800000" algn="r" rotWithShape="0">
              <a:prstClr val="black">
                <a:alpha val="40000"/>
              </a:prstClr>
            </a:outerShdw>
          </a:effectLst>
        </p:spPr>
      </p:pic>
      <p:sp>
        <p:nvSpPr>
          <p:cNvPr id="10" name="Date Placeholder 3">
            <a:extLst>
              <a:ext uri="{FF2B5EF4-FFF2-40B4-BE49-F238E27FC236}">
                <a16:creationId xmlns:a16="http://schemas.microsoft.com/office/drawing/2014/main" id="{B5596046-F26B-4121-B3A5-ED36CC773396}"/>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295647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700E57-5129-3FDD-D1F7-81E5470EE9C2}"/>
              </a:ext>
            </a:extLst>
          </p:cNvPr>
          <p:cNvSpPr>
            <a:spLocks noGrp="1"/>
          </p:cNvSpPr>
          <p:nvPr>
            <p:ph sz="quarter" idx="13"/>
          </p:nvPr>
        </p:nvSpPr>
        <p:spPr>
          <a:xfrm>
            <a:off x="1027832" y="103848"/>
            <a:ext cx="10133159" cy="1073548"/>
          </a:xfrm>
        </p:spPr>
        <p:txBody>
          <a:bodyPr>
            <a:normAutofit/>
          </a:bodyPr>
          <a:lstStyle/>
          <a:p>
            <a:pPr marL="0" indent="0" algn="ctr">
              <a:buNone/>
            </a:pPr>
            <a:r>
              <a:rPr lang="en-US" b="1" dirty="0">
                <a:solidFill>
                  <a:schemeClr val="tx2"/>
                </a:solidFill>
              </a:rPr>
              <a:t>POST REVIEW 2 - AUTOMATION OF ARM TO DETECT AND PLACE OBJECT</a:t>
            </a:r>
            <a:endParaRPr lang="en-IN" b="1" dirty="0">
              <a:solidFill>
                <a:schemeClr val="tx2"/>
              </a:solidFill>
            </a:endParaRPr>
          </a:p>
        </p:txBody>
      </p:sp>
      <p:sp>
        <p:nvSpPr>
          <p:cNvPr id="9" name="Footer Placeholder 8">
            <a:extLst>
              <a:ext uri="{FF2B5EF4-FFF2-40B4-BE49-F238E27FC236}">
                <a16:creationId xmlns:a16="http://schemas.microsoft.com/office/drawing/2014/main" id="{016B2ED1-9EA0-4542-90FF-AEEF74411DA9}"/>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10" name="Slide Number Placeholder 5">
            <a:extLst>
              <a:ext uri="{FF2B5EF4-FFF2-40B4-BE49-F238E27FC236}">
                <a16:creationId xmlns:a16="http://schemas.microsoft.com/office/drawing/2014/main" id="{A837EBD1-1004-45C5-822C-CF0F6201821B}"/>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13</a:t>
            </a:fld>
            <a:endParaRPr lang="en-IN" dirty="0"/>
          </a:p>
        </p:txBody>
      </p:sp>
      <p:pic>
        <p:nvPicPr>
          <p:cNvPr id="4" name="Picture 3">
            <a:extLst>
              <a:ext uri="{FF2B5EF4-FFF2-40B4-BE49-F238E27FC236}">
                <a16:creationId xmlns:a16="http://schemas.microsoft.com/office/drawing/2014/main" id="{F521F5FD-179A-4F67-8560-63C8E6F9FC2A}"/>
              </a:ext>
            </a:extLst>
          </p:cNvPr>
          <p:cNvPicPr>
            <a:picLocks noChangeAspect="1"/>
          </p:cNvPicPr>
          <p:nvPr/>
        </p:nvPicPr>
        <p:blipFill rotWithShape="1">
          <a:blip r:embed="rId2"/>
          <a:srcRect l="12526" t="9002"/>
          <a:stretch/>
        </p:blipFill>
        <p:spPr>
          <a:xfrm>
            <a:off x="8185414" y="764703"/>
            <a:ext cx="2785574" cy="5417293"/>
          </a:xfrm>
          <a:prstGeom prst="rect">
            <a:avLst/>
          </a:prstGeom>
        </p:spPr>
      </p:pic>
      <p:pic>
        <p:nvPicPr>
          <p:cNvPr id="16" name="Picture 15">
            <a:extLst>
              <a:ext uri="{FF2B5EF4-FFF2-40B4-BE49-F238E27FC236}">
                <a16:creationId xmlns:a16="http://schemas.microsoft.com/office/drawing/2014/main" id="{C6C5B134-44A0-4E83-9467-0BA4E138A9BF}"/>
              </a:ext>
            </a:extLst>
          </p:cNvPr>
          <p:cNvPicPr>
            <a:picLocks noChangeAspect="1"/>
          </p:cNvPicPr>
          <p:nvPr/>
        </p:nvPicPr>
        <p:blipFill rotWithShape="1">
          <a:blip r:embed="rId3"/>
          <a:srcRect r="27892"/>
          <a:stretch/>
        </p:blipFill>
        <p:spPr>
          <a:xfrm>
            <a:off x="944952" y="764704"/>
            <a:ext cx="2327350" cy="5452674"/>
          </a:xfrm>
          <a:prstGeom prst="rect">
            <a:avLst/>
          </a:prstGeom>
        </p:spPr>
      </p:pic>
      <p:pic>
        <p:nvPicPr>
          <p:cNvPr id="18" name="Picture 17">
            <a:extLst>
              <a:ext uri="{FF2B5EF4-FFF2-40B4-BE49-F238E27FC236}">
                <a16:creationId xmlns:a16="http://schemas.microsoft.com/office/drawing/2014/main" id="{1B9614DF-1D1D-4422-A21B-C4EC13FA0606}"/>
              </a:ext>
            </a:extLst>
          </p:cNvPr>
          <p:cNvPicPr>
            <a:picLocks noChangeAspect="1"/>
          </p:cNvPicPr>
          <p:nvPr/>
        </p:nvPicPr>
        <p:blipFill rotWithShape="1">
          <a:blip r:embed="rId4"/>
          <a:srcRect b="9538"/>
          <a:stretch/>
        </p:blipFill>
        <p:spPr>
          <a:xfrm>
            <a:off x="5829164" y="919967"/>
            <a:ext cx="2327350" cy="5267748"/>
          </a:xfrm>
          <a:prstGeom prst="rect">
            <a:avLst/>
          </a:prstGeom>
        </p:spPr>
      </p:pic>
      <p:pic>
        <p:nvPicPr>
          <p:cNvPr id="20" name="Picture 19">
            <a:extLst>
              <a:ext uri="{FF2B5EF4-FFF2-40B4-BE49-F238E27FC236}">
                <a16:creationId xmlns:a16="http://schemas.microsoft.com/office/drawing/2014/main" id="{16EEA56F-1759-428F-9C77-CE376607FCFA}"/>
              </a:ext>
            </a:extLst>
          </p:cNvPr>
          <p:cNvPicPr>
            <a:picLocks noChangeAspect="1"/>
          </p:cNvPicPr>
          <p:nvPr/>
        </p:nvPicPr>
        <p:blipFill rotWithShape="1">
          <a:blip r:embed="rId5"/>
          <a:srcRect l="7502" b="17863"/>
          <a:stretch/>
        </p:blipFill>
        <p:spPr>
          <a:xfrm>
            <a:off x="3338320" y="908720"/>
            <a:ext cx="2461944" cy="5308658"/>
          </a:xfrm>
          <a:prstGeom prst="rect">
            <a:avLst/>
          </a:prstGeom>
        </p:spPr>
      </p:pic>
      <p:sp>
        <p:nvSpPr>
          <p:cNvPr id="11" name="Date Placeholder 3">
            <a:extLst>
              <a:ext uri="{FF2B5EF4-FFF2-40B4-BE49-F238E27FC236}">
                <a16:creationId xmlns:a16="http://schemas.microsoft.com/office/drawing/2014/main" id="{B1FD783C-2870-40D2-A558-C24C4D21B4DF}"/>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117101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700E57-5129-3FDD-D1F7-81E5470EE9C2}"/>
              </a:ext>
            </a:extLst>
          </p:cNvPr>
          <p:cNvSpPr>
            <a:spLocks noGrp="1"/>
          </p:cNvSpPr>
          <p:nvPr>
            <p:ph sz="quarter" idx="13"/>
          </p:nvPr>
        </p:nvSpPr>
        <p:spPr>
          <a:xfrm>
            <a:off x="1270000" y="367490"/>
            <a:ext cx="8856663" cy="469222"/>
          </a:xfrm>
        </p:spPr>
        <p:txBody>
          <a:bodyPr>
            <a:normAutofit lnSpcReduction="10000"/>
          </a:bodyPr>
          <a:lstStyle/>
          <a:p>
            <a:pPr marL="0" indent="0" algn="ctr">
              <a:buNone/>
            </a:pPr>
            <a:r>
              <a:rPr lang="en-US" b="1" dirty="0">
                <a:solidFill>
                  <a:schemeClr val="tx2"/>
                </a:solidFill>
              </a:rPr>
              <a:t>RESULTS</a:t>
            </a:r>
            <a:endParaRPr lang="en-IN" b="1" dirty="0">
              <a:solidFill>
                <a:schemeClr val="tx2"/>
              </a:solidFill>
            </a:endParaRPr>
          </a:p>
        </p:txBody>
      </p:sp>
      <p:sp>
        <p:nvSpPr>
          <p:cNvPr id="9" name="Footer Placeholder 8">
            <a:extLst>
              <a:ext uri="{FF2B5EF4-FFF2-40B4-BE49-F238E27FC236}">
                <a16:creationId xmlns:a16="http://schemas.microsoft.com/office/drawing/2014/main" id="{016B2ED1-9EA0-4542-90FF-AEEF74411DA9}"/>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10" name="Slide Number Placeholder 5">
            <a:extLst>
              <a:ext uri="{FF2B5EF4-FFF2-40B4-BE49-F238E27FC236}">
                <a16:creationId xmlns:a16="http://schemas.microsoft.com/office/drawing/2014/main" id="{A837EBD1-1004-45C5-822C-CF0F6201821B}"/>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14</a:t>
            </a:fld>
            <a:endParaRPr lang="en-IN" dirty="0"/>
          </a:p>
        </p:txBody>
      </p:sp>
      <p:pic>
        <p:nvPicPr>
          <p:cNvPr id="5" name="Picture 4">
            <a:extLst>
              <a:ext uri="{FF2B5EF4-FFF2-40B4-BE49-F238E27FC236}">
                <a16:creationId xmlns:a16="http://schemas.microsoft.com/office/drawing/2014/main" id="{5ADCDAFD-02D2-4C28-AF95-9B8F61657461}"/>
              </a:ext>
            </a:extLst>
          </p:cNvPr>
          <p:cNvPicPr>
            <a:picLocks noChangeAspect="1"/>
          </p:cNvPicPr>
          <p:nvPr/>
        </p:nvPicPr>
        <p:blipFill>
          <a:blip r:embed="rId2"/>
          <a:stretch>
            <a:fillRect/>
          </a:stretch>
        </p:blipFill>
        <p:spPr>
          <a:xfrm>
            <a:off x="1053852" y="367490"/>
            <a:ext cx="3404734" cy="6043403"/>
          </a:xfrm>
          <a:prstGeom prst="rect">
            <a:avLst/>
          </a:prstGeom>
        </p:spPr>
      </p:pic>
      <p:pic>
        <p:nvPicPr>
          <p:cNvPr id="15" name="Picture 14">
            <a:extLst>
              <a:ext uri="{FF2B5EF4-FFF2-40B4-BE49-F238E27FC236}">
                <a16:creationId xmlns:a16="http://schemas.microsoft.com/office/drawing/2014/main" id="{8AA92577-504E-42FA-95B0-357ABE96CC8A}"/>
              </a:ext>
            </a:extLst>
          </p:cNvPr>
          <p:cNvPicPr>
            <a:picLocks noChangeAspect="1"/>
          </p:cNvPicPr>
          <p:nvPr/>
        </p:nvPicPr>
        <p:blipFill>
          <a:blip r:embed="rId3"/>
          <a:stretch>
            <a:fillRect/>
          </a:stretch>
        </p:blipFill>
        <p:spPr>
          <a:xfrm>
            <a:off x="6814491" y="367490"/>
            <a:ext cx="3528319" cy="6043403"/>
          </a:xfrm>
          <a:prstGeom prst="rect">
            <a:avLst/>
          </a:prstGeom>
        </p:spPr>
      </p:pic>
      <p:sp>
        <p:nvSpPr>
          <p:cNvPr id="11" name="Date Placeholder 3">
            <a:extLst>
              <a:ext uri="{FF2B5EF4-FFF2-40B4-BE49-F238E27FC236}">
                <a16:creationId xmlns:a16="http://schemas.microsoft.com/office/drawing/2014/main" id="{3346736A-BBBC-41F2-A9C5-6F748BEC4BDC}"/>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371784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A8EC06-A8CB-1EF3-9F52-CE18A8F1A824}"/>
              </a:ext>
            </a:extLst>
          </p:cNvPr>
          <p:cNvSpPr>
            <a:spLocks noGrp="1"/>
          </p:cNvSpPr>
          <p:nvPr>
            <p:ph sz="quarter" idx="13"/>
          </p:nvPr>
        </p:nvSpPr>
        <p:spPr/>
        <p:txBody>
          <a:bodyPr/>
          <a:lstStyle/>
          <a:p>
            <a:pPr marL="0" indent="0">
              <a:buNone/>
            </a:pPr>
            <a:r>
              <a:rPr lang="en-US" sz="2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REFERENCES</a:t>
            </a:r>
            <a:endParaRPr lang="en-IN" sz="2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AAC6D253-9789-E4AA-0C8B-0F7E1C386ACF}"/>
              </a:ext>
            </a:extLst>
          </p:cNvPr>
          <p:cNvSpPr>
            <a:spLocks noGrp="1"/>
          </p:cNvSpPr>
          <p:nvPr>
            <p:ph sz="quarter" idx="14"/>
          </p:nvPr>
        </p:nvSpPr>
        <p:spPr>
          <a:xfrm>
            <a:off x="1053851" y="1052736"/>
            <a:ext cx="10091723" cy="4968552"/>
          </a:xfrm>
        </p:spPr>
        <p:txBody>
          <a:bodyPr>
            <a:normAutofit/>
          </a:bodyPr>
          <a:lstStyle/>
          <a:p>
            <a:pPr marL="0" indent="0">
              <a:lnSpc>
                <a:spcPct val="107000"/>
              </a:lnSpc>
              <a:spcAft>
                <a:spcPts val="8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https://core-electronics.com.au/guides/raspberry-pi/object-identify-raspberry-pi/</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https://howtomechatronics.com/tutorials/arduino/diy-arduino-robot-arm-with-smartphone-control/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AutoNum type="arabicPeriod"/>
            </a:pPr>
            <a:r>
              <a:rPr lang="en-US" sz="1800" dirty="0">
                <a:hlinkClick r:id="rId4">
                  <a:extLst>
                    <a:ext uri="{A12FA001-AC4F-418D-AE19-62706E023703}">
                      <ahyp:hlinkClr xmlns:ahyp="http://schemas.microsoft.com/office/drawing/2018/hyperlinkcolor" val="tx"/>
                    </a:ext>
                  </a:extLst>
                </a:hlinkClick>
              </a:rPr>
              <a:t>https://www.universal-robots.com/in/blog/robotic-arm/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AutoNum type="arabicPeriod"/>
            </a:pPr>
            <a:r>
              <a:rPr lang="en-US" sz="1800" dirty="0">
                <a:hlinkClick r:id="rId5">
                  <a:extLst>
                    <a:ext uri="{A12FA001-AC4F-418D-AE19-62706E023703}">
                      <ahyp:hlinkClr xmlns:ahyp="http://schemas.microsoft.com/office/drawing/2018/hyperlinkcolor" val="tx"/>
                    </a:ext>
                  </a:extLst>
                </a:hlinkClick>
              </a:rPr>
              <a:t>https://mmla.gse.harvard.edu/tools/coco-ssd-object-detector/#:~:text=The%20pre%2Dtrained%20COCO%2DSSD,the%20model%20was%20trained%20on</a:t>
            </a:r>
            <a:endParaRPr lang="en-US" sz="1800" dirty="0"/>
          </a:p>
        </p:txBody>
      </p:sp>
      <p:sp>
        <p:nvSpPr>
          <p:cNvPr id="8" name="Footer Placeholder 8">
            <a:extLst>
              <a:ext uri="{FF2B5EF4-FFF2-40B4-BE49-F238E27FC236}">
                <a16:creationId xmlns:a16="http://schemas.microsoft.com/office/drawing/2014/main" id="{690F1393-E2B9-4DAC-ABF7-E879642B6C9C}"/>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9" name="Slide Number Placeholder 5">
            <a:extLst>
              <a:ext uri="{FF2B5EF4-FFF2-40B4-BE49-F238E27FC236}">
                <a16:creationId xmlns:a16="http://schemas.microsoft.com/office/drawing/2014/main" id="{7EB5E8B4-6BF3-4C04-BF8E-BB31DB821803}"/>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15</a:t>
            </a:fld>
            <a:endParaRPr lang="en-IN" dirty="0"/>
          </a:p>
        </p:txBody>
      </p:sp>
      <p:sp>
        <p:nvSpPr>
          <p:cNvPr id="10" name="Date Placeholder 3">
            <a:extLst>
              <a:ext uri="{FF2B5EF4-FFF2-40B4-BE49-F238E27FC236}">
                <a16:creationId xmlns:a16="http://schemas.microsoft.com/office/drawing/2014/main" id="{5A935CCD-FFD3-454A-BA49-7F8E4986E374}"/>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119851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8">
            <a:extLst>
              <a:ext uri="{FF2B5EF4-FFF2-40B4-BE49-F238E27FC236}">
                <a16:creationId xmlns:a16="http://schemas.microsoft.com/office/drawing/2014/main" id="{C053E388-9C98-2BFD-5397-00990B883E2B}"/>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6" name="Slide Number Placeholder 5">
            <a:extLst>
              <a:ext uri="{FF2B5EF4-FFF2-40B4-BE49-F238E27FC236}">
                <a16:creationId xmlns:a16="http://schemas.microsoft.com/office/drawing/2014/main" id="{1EDDFFB3-F65A-7222-0A85-68FEE8F489C8}"/>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2</a:t>
            </a:fld>
            <a:endParaRPr lang="en-IN" dirty="0"/>
          </a:p>
        </p:txBody>
      </p:sp>
      <p:sp>
        <p:nvSpPr>
          <p:cNvPr id="2" name="Content Placeholder 1">
            <a:extLst>
              <a:ext uri="{FF2B5EF4-FFF2-40B4-BE49-F238E27FC236}">
                <a16:creationId xmlns:a16="http://schemas.microsoft.com/office/drawing/2014/main" id="{91ADC82A-CEA3-0D6D-CF76-FAC805018312}"/>
              </a:ext>
            </a:extLst>
          </p:cNvPr>
          <p:cNvSpPr>
            <a:spLocks noGrp="1"/>
          </p:cNvSpPr>
          <p:nvPr>
            <p:ph sz="quarter" idx="13"/>
          </p:nvPr>
        </p:nvSpPr>
        <p:spPr/>
        <p:txBody>
          <a:bodyPr/>
          <a:lstStyle/>
          <a:p>
            <a:pPr marL="0" indent="0" algn="ctr">
              <a:buNone/>
            </a:pPr>
            <a:r>
              <a:rPr lang="en-US" b="1" dirty="0"/>
              <a:t> </a:t>
            </a:r>
            <a:r>
              <a:rPr lang="en-US" b="1" dirty="0">
                <a:solidFill>
                  <a:schemeClr val="tx2"/>
                </a:solidFill>
              </a:rPr>
              <a:t>OUTLINE</a:t>
            </a:r>
            <a:endParaRPr lang="en-IN" b="1" dirty="0">
              <a:solidFill>
                <a:schemeClr val="tx2"/>
              </a:solidFill>
            </a:endParaRPr>
          </a:p>
        </p:txBody>
      </p:sp>
      <p:sp>
        <p:nvSpPr>
          <p:cNvPr id="3" name="Content Placeholder 2">
            <a:extLst>
              <a:ext uri="{FF2B5EF4-FFF2-40B4-BE49-F238E27FC236}">
                <a16:creationId xmlns:a16="http://schemas.microsoft.com/office/drawing/2014/main" id="{857A7A44-AF19-9E10-4DC7-B8ADE228E18B}"/>
              </a:ext>
            </a:extLst>
          </p:cNvPr>
          <p:cNvSpPr>
            <a:spLocks noGrp="1"/>
          </p:cNvSpPr>
          <p:nvPr>
            <p:ph sz="quarter" idx="14"/>
          </p:nvPr>
        </p:nvSpPr>
        <p:spPr>
          <a:xfrm>
            <a:off x="3718148" y="1624299"/>
            <a:ext cx="4752528" cy="3609401"/>
          </a:xfrm>
        </p:spPr>
        <p:txBody>
          <a:bodyPr>
            <a:normAutofit/>
          </a:bodyPr>
          <a:lstStyle/>
          <a:p>
            <a:pPr rtl="0" fontAlgn="base">
              <a:spcBef>
                <a:spcPts val="0"/>
              </a:spcBef>
              <a:spcAft>
                <a:spcPts val="0"/>
              </a:spcAft>
              <a:buFont typeface="Arial" panose="020B0604020202020204" pitchFamily="34" charset="0"/>
              <a:buChar char="•"/>
            </a:pPr>
            <a:r>
              <a:rPr lang="en-US" sz="2800" b="1" i="0" u="none" strike="noStrike" dirty="0">
                <a:effectLst/>
              </a:rPr>
              <a:t>OBJECTIVE</a:t>
            </a:r>
          </a:p>
          <a:p>
            <a:pPr rtl="0" fontAlgn="base">
              <a:spcBef>
                <a:spcPts val="0"/>
              </a:spcBef>
              <a:spcAft>
                <a:spcPts val="0"/>
              </a:spcAft>
              <a:buFont typeface="Arial" panose="020B0604020202020204" pitchFamily="34" charset="0"/>
              <a:buChar char="•"/>
            </a:pPr>
            <a:r>
              <a:rPr lang="en-US" sz="2800" b="1" dirty="0"/>
              <a:t>REVIEW-1</a:t>
            </a:r>
          </a:p>
          <a:p>
            <a:pPr rtl="0" fontAlgn="base">
              <a:spcBef>
                <a:spcPts val="0"/>
              </a:spcBef>
              <a:spcAft>
                <a:spcPts val="0"/>
              </a:spcAft>
              <a:buFont typeface="Arial" panose="020B0604020202020204" pitchFamily="34" charset="0"/>
              <a:buChar char="•"/>
            </a:pPr>
            <a:r>
              <a:rPr lang="en-US" sz="2800" b="1" i="0" u="none" strike="noStrike" dirty="0">
                <a:effectLst/>
              </a:rPr>
              <a:t>REVIEW-2</a:t>
            </a:r>
          </a:p>
          <a:p>
            <a:pPr rtl="0" fontAlgn="base">
              <a:spcBef>
                <a:spcPts val="0"/>
              </a:spcBef>
              <a:spcAft>
                <a:spcPts val="0"/>
              </a:spcAft>
              <a:buFont typeface="Arial" panose="020B0604020202020204" pitchFamily="34" charset="0"/>
              <a:buChar char="•"/>
            </a:pPr>
            <a:r>
              <a:rPr lang="en-US" sz="2800" b="1" dirty="0"/>
              <a:t>POST REVIEW-2</a:t>
            </a:r>
            <a:endParaRPr lang="en-US" sz="2800" b="1" i="0" u="none" strike="noStrike" dirty="0">
              <a:effectLst/>
            </a:endParaRPr>
          </a:p>
          <a:p>
            <a:pPr rtl="0" fontAlgn="base">
              <a:spcBef>
                <a:spcPts val="0"/>
              </a:spcBef>
              <a:spcAft>
                <a:spcPts val="0"/>
              </a:spcAft>
              <a:buFont typeface="Arial" panose="020B0604020202020204" pitchFamily="34" charset="0"/>
              <a:buChar char="•"/>
            </a:pPr>
            <a:r>
              <a:rPr lang="en-US" sz="2800" b="1" dirty="0"/>
              <a:t>RESULTS</a:t>
            </a:r>
          </a:p>
          <a:p>
            <a:pPr rtl="0" fontAlgn="base">
              <a:spcBef>
                <a:spcPts val="0"/>
              </a:spcBef>
              <a:spcAft>
                <a:spcPts val="0"/>
              </a:spcAft>
              <a:buFont typeface="Arial" panose="020B0604020202020204" pitchFamily="34" charset="0"/>
              <a:buChar char="•"/>
            </a:pPr>
            <a:r>
              <a:rPr lang="en-US" sz="2800" b="1" i="0" u="none" strike="noStrike" dirty="0">
                <a:effectLst/>
              </a:rPr>
              <a:t>CONCLUSION</a:t>
            </a:r>
          </a:p>
          <a:p>
            <a:pPr rtl="0" fontAlgn="base">
              <a:spcBef>
                <a:spcPts val="0"/>
              </a:spcBef>
              <a:spcAft>
                <a:spcPts val="0"/>
              </a:spcAft>
              <a:buFont typeface="Arial" panose="020B0604020202020204" pitchFamily="34" charset="0"/>
              <a:buChar char="•"/>
            </a:pPr>
            <a:r>
              <a:rPr lang="en-US" sz="2800" b="1" dirty="0"/>
              <a:t>REFERENCE</a:t>
            </a:r>
          </a:p>
        </p:txBody>
      </p:sp>
      <p:sp>
        <p:nvSpPr>
          <p:cNvPr id="9" name="Date Placeholder 3">
            <a:extLst>
              <a:ext uri="{FF2B5EF4-FFF2-40B4-BE49-F238E27FC236}">
                <a16:creationId xmlns:a16="http://schemas.microsoft.com/office/drawing/2014/main" id="{0DD594AF-7959-4483-9202-297A8227DE62}"/>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265252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A43B95-1437-84E0-32F9-2EB389F5423E}"/>
              </a:ext>
            </a:extLst>
          </p:cNvPr>
          <p:cNvSpPr>
            <a:spLocks noGrp="1"/>
          </p:cNvSpPr>
          <p:nvPr>
            <p:ph sz="quarter" idx="13"/>
          </p:nvPr>
        </p:nvSpPr>
        <p:spPr>
          <a:xfrm>
            <a:off x="1269999" y="188640"/>
            <a:ext cx="8856663" cy="608384"/>
          </a:xfrm>
        </p:spPr>
        <p:txBody>
          <a:bodyPr/>
          <a:lstStyle/>
          <a:p>
            <a:pPr marL="0" indent="0" algn="ctr" rtl="0" fontAlgn="base">
              <a:spcBef>
                <a:spcPts val="0"/>
              </a:spcBef>
              <a:spcAft>
                <a:spcPts val="0"/>
              </a:spcAft>
              <a:buNone/>
            </a:pPr>
            <a:r>
              <a:rPr lang="en-US" sz="2800" b="1" i="0" u="none" strike="noStrike" dirty="0">
                <a:effectLst/>
              </a:rPr>
              <a:t>OBJECTIVE</a:t>
            </a:r>
          </a:p>
        </p:txBody>
      </p:sp>
      <p:sp>
        <p:nvSpPr>
          <p:cNvPr id="3" name="Content Placeholder 2">
            <a:extLst>
              <a:ext uri="{FF2B5EF4-FFF2-40B4-BE49-F238E27FC236}">
                <a16:creationId xmlns:a16="http://schemas.microsoft.com/office/drawing/2014/main" id="{F398F009-BEAE-1F09-2D25-0BDDE4DEA605}"/>
              </a:ext>
            </a:extLst>
          </p:cNvPr>
          <p:cNvSpPr>
            <a:spLocks noGrp="1"/>
          </p:cNvSpPr>
          <p:nvPr>
            <p:ph sz="quarter" idx="14"/>
          </p:nvPr>
        </p:nvSpPr>
        <p:spPr>
          <a:xfrm>
            <a:off x="954347" y="620688"/>
            <a:ext cx="9793088" cy="4536504"/>
          </a:xfrm>
        </p:spPr>
        <p:txBody>
          <a:bodyPr>
            <a:noAutofit/>
          </a:bodyPr>
          <a:lstStyle/>
          <a:p>
            <a:pPr algn="just">
              <a:buFont typeface="Wingdings" panose="05000000000000000000" pitchFamily="2" charset="2"/>
              <a:buChar char="Ø"/>
            </a:pPr>
            <a:r>
              <a:rPr lang="en-US" sz="2800" dirty="0">
                <a:solidFill>
                  <a:schemeClr val="tx2"/>
                </a:solidFill>
              </a:rPr>
              <a:t>The primary objective of the project is to design, construct, and implement a robotic system optimized for efficient object manipulation through advanced image processing techniques. </a:t>
            </a:r>
          </a:p>
          <a:p>
            <a:pPr algn="just">
              <a:buFont typeface="Wingdings" panose="05000000000000000000" pitchFamily="2" charset="2"/>
              <a:buChar char="Ø"/>
            </a:pPr>
            <a:r>
              <a:rPr lang="en-US" sz="2800" dirty="0">
                <a:solidFill>
                  <a:schemeClr val="tx2"/>
                </a:solidFill>
              </a:rPr>
              <a:t>The aim is to seamlessly integrate mechanical, electronic, and software components to develop a versatile robot with the capability to identify and manipulate objects in its environment autonomously. </a:t>
            </a:r>
          </a:p>
          <a:p>
            <a:pPr algn="just">
              <a:buFont typeface="Wingdings" panose="05000000000000000000" pitchFamily="2" charset="2"/>
              <a:buChar char="Ø"/>
            </a:pPr>
            <a:r>
              <a:rPr lang="en-US" sz="2800" dirty="0">
                <a:solidFill>
                  <a:schemeClr val="tx2"/>
                </a:solidFill>
              </a:rPr>
              <a:t>The project leverages the computational capabilities of Raspberry Pi for real-time image processing, allowing the robot to perceive and interpret its surroundings visually.</a:t>
            </a:r>
          </a:p>
          <a:p>
            <a:pPr algn="just">
              <a:buFont typeface="Wingdings" panose="05000000000000000000" pitchFamily="2" charset="2"/>
              <a:buChar char="Ø"/>
            </a:pPr>
            <a:r>
              <a:rPr lang="en-US" sz="2800" dirty="0"/>
              <a:t>The project envisions a robotic system that, through the fusion of hardware and software components, can navigate its environment, recognize objects, and execute precise manipulations. </a:t>
            </a:r>
            <a:endParaRPr lang="en-IN" sz="2800" dirty="0"/>
          </a:p>
        </p:txBody>
      </p:sp>
      <p:sp>
        <p:nvSpPr>
          <p:cNvPr id="9" name="Footer Placeholder 8">
            <a:extLst>
              <a:ext uri="{FF2B5EF4-FFF2-40B4-BE49-F238E27FC236}">
                <a16:creationId xmlns:a16="http://schemas.microsoft.com/office/drawing/2014/main" id="{77803E8E-75AF-4725-B963-CE590134FB2C}"/>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10" name="Slide Number Placeholder 5">
            <a:extLst>
              <a:ext uri="{FF2B5EF4-FFF2-40B4-BE49-F238E27FC236}">
                <a16:creationId xmlns:a16="http://schemas.microsoft.com/office/drawing/2014/main" id="{B1CDEA51-4D2A-4DD4-963A-E3383D9CF4B5}"/>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3</a:t>
            </a:fld>
            <a:endParaRPr lang="en-IN" dirty="0"/>
          </a:p>
        </p:txBody>
      </p:sp>
      <p:sp>
        <p:nvSpPr>
          <p:cNvPr id="11" name="Date Placeholder 3">
            <a:extLst>
              <a:ext uri="{FF2B5EF4-FFF2-40B4-BE49-F238E27FC236}">
                <a16:creationId xmlns:a16="http://schemas.microsoft.com/office/drawing/2014/main" id="{B19DA411-69FC-439B-8CFF-225734CBF556}"/>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252609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61E67F-5AEA-4257-5810-9F6692891C0A}"/>
              </a:ext>
            </a:extLst>
          </p:cNvPr>
          <p:cNvSpPr>
            <a:spLocks noGrp="1"/>
          </p:cNvSpPr>
          <p:nvPr>
            <p:ph sz="quarter" idx="14"/>
          </p:nvPr>
        </p:nvSpPr>
        <p:spPr>
          <a:xfrm>
            <a:off x="954347" y="1196752"/>
            <a:ext cx="10036609" cy="5661247"/>
          </a:xfrm>
        </p:spPr>
        <p:txBody>
          <a:bodyPr>
            <a:normAutofit/>
          </a:bodyPr>
          <a:lstStyle/>
          <a:p>
            <a:pPr algn="just">
              <a:buFont typeface="Wingdings" panose="05000000000000000000" pitchFamily="2" charset="2"/>
              <a:buChar char="Ø"/>
            </a:pPr>
            <a:r>
              <a:rPr lang="en-US" dirty="0"/>
              <a:t>This project is driven by the synergy of Raspberry Pi's potent image processing capabilities and the precision control mechanisms offered by an raspberry-pi-based robotic arm. </a:t>
            </a:r>
          </a:p>
          <a:p>
            <a:pPr algn="just">
              <a:buFont typeface="Wingdings" panose="05000000000000000000" pitchFamily="2" charset="2"/>
              <a:buChar char="Ø"/>
            </a:pPr>
            <a:r>
              <a:rPr lang="en-US" dirty="0"/>
              <a:t>This collaboration aims to create a robotic system with the cognitive ability to perceive its surroundings visually and the physical prowess to autonomously manipulate objects within that environment. </a:t>
            </a:r>
          </a:p>
          <a:p>
            <a:pPr algn="just">
              <a:buFont typeface="Wingdings" panose="05000000000000000000" pitchFamily="2" charset="2"/>
              <a:buChar char="Ø"/>
            </a:pPr>
            <a:r>
              <a:rPr lang="en-US" dirty="0"/>
              <a:t>The significance of this project lies in its potential to redefine automation. The robot's ability to autonomously identify, interpret, and manipulate objects aligns with the broader shift towards intelligent automation across various industries. </a:t>
            </a:r>
            <a:endParaRPr lang="en-IN" dirty="0"/>
          </a:p>
        </p:txBody>
      </p:sp>
      <p:sp>
        <p:nvSpPr>
          <p:cNvPr id="9" name="Footer Placeholder 8">
            <a:extLst>
              <a:ext uri="{FF2B5EF4-FFF2-40B4-BE49-F238E27FC236}">
                <a16:creationId xmlns:a16="http://schemas.microsoft.com/office/drawing/2014/main" id="{9B56F52F-C823-47F7-8E34-80D8613A57BD}"/>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10" name="Slide Number Placeholder 5">
            <a:extLst>
              <a:ext uri="{FF2B5EF4-FFF2-40B4-BE49-F238E27FC236}">
                <a16:creationId xmlns:a16="http://schemas.microsoft.com/office/drawing/2014/main" id="{771CC492-BF67-4EAA-9530-63E024DB0999}"/>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4</a:t>
            </a:fld>
            <a:endParaRPr lang="en-IN" dirty="0"/>
          </a:p>
        </p:txBody>
      </p:sp>
      <p:sp>
        <p:nvSpPr>
          <p:cNvPr id="11" name="Date Placeholder 3">
            <a:extLst>
              <a:ext uri="{FF2B5EF4-FFF2-40B4-BE49-F238E27FC236}">
                <a16:creationId xmlns:a16="http://schemas.microsoft.com/office/drawing/2014/main" id="{52A06A60-D6D6-4482-BE7C-EED118F91DD3}"/>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41350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377376-8410-5C08-2912-36708466C59E}"/>
              </a:ext>
            </a:extLst>
          </p:cNvPr>
          <p:cNvSpPr>
            <a:spLocks noGrp="1"/>
          </p:cNvSpPr>
          <p:nvPr>
            <p:ph sz="quarter" idx="13"/>
          </p:nvPr>
        </p:nvSpPr>
        <p:spPr>
          <a:xfrm>
            <a:off x="1269876" y="332605"/>
            <a:ext cx="9144892" cy="720179"/>
          </a:xfrm>
        </p:spPr>
        <p:txBody>
          <a:bodyPr/>
          <a:lstStyle/>
          <a:p>
            <a:pPr marL="0" indent="0" algn="ctr">
              <a:buNone/>
            </a:pPr>
            <a:r>
              <a:rPr lang="en-US" b="1" dirty="0">
                <a:solidFill>
                  <a:schemeClr val="tx2"/>
                </a:solidFill>
              </a:rPr>
              <a:t>BLOCK DIAGRAM</a:t>
            </a:r>
            <a:endParaRPr lang="en-IN" b="1" dirty="0">
              <a:solidFill>
                <a:schemeClr val="tx2"/>
              </a:solidFill>
            </a:endParaRPr>
          </a:p>
        </p:txBody>
      </p:sp>
      <p:sp>
        <p:nvSpPr>
          <p:cNvPr id="10" name="Footer Placeholder 8">
            <a:extLst>
              <a:ext uri="{FF2B5EF4-FFF2-40B4-BE49-F238E27FC236}">
                <a16:creationId xmlns:a16="http://schemas.microsoft.com/office/drawing/2014/main" id="{39A139A3-1ADC-4B50-8FDB-1C825FB95343}"/>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11" name="Slide Number Placeholder 5">
            <a:extLst>
              <a:ext uri="{FF2B5EF4-FFF2-40B4-BE49-F238E27FC236}">
                <a16:creationId xmlns:a16="http://schemas.microsoft.com/office/drawing/2014/main" id="{C48B127C-4A12-4A95-B96D-BBF7C84153D9}"/>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5</a:t>
            </a:fld>
            <a:endParaRPr lang="en-IN" dirty="0"/>
          </a:p>
        </p:txBody>
      </p:sp>
      <p:pic>
        <p:nvPicPr>
          <p:cNvPr id="2052" name="Picture 4">
            <a:extLst>
              <a:ext uri="{FF2B5EF4-FFF2-40B4-BE49-F238E27FC236}">
                <a16:creationId xmlns:a16="http://schemas.microsoft.com/office/drawing/2014/main" id="{7FC2FF96-2B7D-472B-9126-BC1270FD0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129" y="883836"/>
            <a:ext cx="9262565" cy="5090328"/>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3">
            <a:extLst>
              <a:ext uri="{FF2B5EF4-FFF2-40B4-BE49-F238E27FC236}">
                <a16:creationId xmlns:a16="http://schemas.microsoft.com/office/drawing/2014/main" id="{3318C65C-EED8-4797-BD27-1ECE9C49744F}"/>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65631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377376-8410-5C08-2912-36708466C59E}"/>
              </a:ext>
            </a:extLst>
          </p:cNvPr>
          <p:cNvSpPr>
            <a:spLocks noGrp="1"/>
          </p:cNvSpPr>
          <p:nvPr>
            <p:ph sz="quarter" idx="13"/>
          </p:nvPr>
        </p:nvSpPr>
        <p:spPr>
          <a:xfrm>
            <a:off x="1341884" y="209921"/>
            <a:ext cx="9144892" cy="463322"/>
          </a:xfrm>
        </p:spPr>
        <p:txBody>
          <a:bodyPr>
            <a:normAutofit lnSpcReduction="10000"/>
          </a:bodyPr>
          <a:lstStyle/>
          <a:p>
            <a:pPr marL="0" indent="0" algn="ctr">
              <a:buNone/>
            </a:pPr>
            <a:r>
              <a:rPr lang="en-US" b="1" dirty="0">
                <a:solidFill>
                  <a:schemeClr val="tx2"/>
                </a:solidFill>
              </a:rPr>
              <a:t>ROBOTIC ARM</a:t>
            </a:r>
            <a:endParaRPr lang="en-IN" b="1" dirty="0">
              <a:solidFill>
                <a:schemeClr val="tx2"/>
              </a:solidFill>
            </a:endParaRPr>
          </a:p>
        </p:txBody>
      </p:sp>
      <p:sp>
        <p:nvSpPr>
          <p:cNvPr id="10" name="Footer Placeholder 8">
            <a:extLst>
              <a:ext uri="{FF2B5EF4-FFF2-40B4-BE49-F238E27FC236}">
                <a16:creationId xmlns:a16="http://schemas.microsoft.com/office/drawing/2014/main" id="{39A139A3-1ADC-4B50-8FDB-1C825FB95343}"/>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11" name="Slide Number Placeholder 5">
            <a:extLst>
              <a:ext uri="{FF2B5EF4-FFF2-40B4-BE49-F238E27FC236}">
                <a16:creationId xmlns:a16="http://schemas.microsoft.com/office/drawing/2014/main" id="{C48B127C-4A12-4A95-B96D-BBF7C84153D9}"/>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6</a:t>
            </a:fld>
            <a:endParaRPr lang="en-IN" dirty="0"/>
          </a:p>
        </p:txBody>
      </p:sp>
      <p:pic>
        <p:nvPicPr>
          <p:cNvPr id="9" name="Picture 8" descr="Robotic arm simulation – GeoGebra">
            <a:extLst>
              <a:ext uri="{FF2B5EF4-FFF2-40B4-BE49-F238E27FC236}">
                <a16:creationId xmlns:a16="http://schemas.microsoft.com/office/drawing/2014/main" id="{8FC8493E-F76C-4EB2-A366-9F71D60BFBA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02124" y="688248"/>
            <a:ext cx="4968552" cy="5728170"/>
          </a:xfrm>
          <a:prstGeom prst="rect">
            <a:avLst/>
          </a:prstGeom>
          <a:noFill/>
          <a:ln>
            <a:noFill/>
          </a:ln>
        </p:spPr>
      </p:pic>
      <p:pic>
        <p:nvPicPr>
          <p:cNvPr id="14" name="Picture 13" descr="TowerPro SG 90 Micro Servo Motor">
            <a:extLst>
              <a:ext uri="{FF2B5EF4-FFF2-40B4-BE49-F238E27FC236}">
                <a16:creationId xmlns:a16="http://schemas.microsoft.com/office/drawing/2014/main" id="{52B025E9-1B48-432E-922D-A099DC75734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8748" y="1124745"/>
            <a:ext cx="1774835" cy="1440160"/>
          </a:xfrm>
          <a:prstGeom prst="rect">
            <a:avLst/>
          </a:prstGeom>
          <a:noFill/>
          <a:ln>
            <a:noFill/>
          </a:ln>
        </p:spPr>
      </p:pic>
      <p:sp>
        <p:nvSpPr>
          <p:cNvPr id="15" name="TextBox 14">
            <a:extLst>
              <a:ext uri="{FF2B5EF4-FFF2-40B4-BE49-F238E27FC236}">
                <a16:creationId xmlns:a16="http://schemas.microsoft.com/office/drawing/2014/main" id="{69E18447-C9A4-4636-91BD-9F6AD8558835}"/>
              </a:ext>
            </a:extLst>
          </p:cNvPr>
          <p:cNvSpPr txBox="1"/>
          <p:nvPr/>
        </p:nvSpPr>
        <p:spPr>
          <a:xfrm>
            <a:off x="8961948" y="2452200"/>
            <a:ext cx="1931635" cy="369332"/>
          </a:xfrm>
          <a:prstGeom prst="rect">
            <a:avLst/>
          </a:prstGeom>
          <a:noFill/>
        </p:spPr>
        <p:txBody>
          <a:bodyPr wrap="square">
            <a:spAutoFit/>
          </a:bodyPr>
          <a:lstStyle/>
          <a:p>
            <a:r>
              <a:rPr lang="en-US" sz="1800" kern="0" dirty="0">
                <a:effectLst/>
                <a:latin typeface="Times New Roman" panose="02020603050405020304" pitchFamily="18" charset="0"/>
                <a:ea typeface="Calibri" panose="020F0502020204030204" pitchFamily="34" charset="0"/>
              </a:rPr>
              <a:t>SG90 Micro Servo</a:t>
            </a:r>
            <a:endParaRPr lang="en-IN" dirty="0"/>
          </a:p>
        </p:txBody>
      </p:sp>
      <p:pic>
        <p:nvPicPr>
          <p:cNvPr id="16" name="Picture 15" descr="Tower Pro MG996R Digital Metal Gear High Torque Servo Motor (180 Degree  Rotation) - ComponentsTree.com">
            <a:extLst>
              <a:ext uri="{FF2B5EF4-FFF2-40B4-BE49-F238E27FC236}">
                <a16:creationId xmlns:a16="http://schemas.microsoft.com/office/drawing/2014/main" id="{F448B3C8-ED6A-49A4-8406-379906A7CB10}"/>
              </a:ext>
            </a:extLst>
          </p:cNvPr>
          <p:cNvPicPr/>
          <p:nvPr/>
        </p:nvPicPr>
        <p:blipFill rotWithShape="1">
          <a:blip r:embed="rId4" cstate="print">
            <a:extLst>
              <a:ext uri="{28A0092B-C50C-407E-A947-70E740481C1C}">
                <a14:useLocalDpi xmlns:a14="http://schemas.microsoft.com/office/drawing/2010/main" val="0"/>
              </a:ext>
            </a:extLst>
          </a:blip>
          <a:srcRect l="12210" t="12209" r="4650" b="9883"/>
          <a:stretch/>
        </p:blipFill>
        <p:spPr bwMode="auto">
          <a:xfrm>
            <a:off x="1485900" y="3789040"/>
            <a:ext cx="2160240" cy="1676867"/>
          </a:xfrm>
          <a:prstGeom prst="rect">
            <a:avLst/>
          </a:prstGeom>
          <a:noFill/>
          <a:ln>
            <a:no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2B0D2483-E780-4CBC-A0D3-6636DE53A166}"/>
              </a:ext>
            </a:extLst>
          </p:cNvPr>
          <p:cNvSpPr txBox="1"/>
          <p:nvPr/>
        </p:nvSpPr>
        <p:spPr>
          <a:xfrm>
            <a:off x="1619999" y="5425393"/>
            <a:ext cx="1748027" cy="369332"/>
          </a:xfrm>
          <a:prstGeom prst="rect">
            <a:avLst/>
          </a:prstGeom>
          <a:noFill/>
        </p:spPr>
        <p:txBody>
          <a:bodyPr wrap="square">
            <a:spAutoFit/>
          </a:bodyPr>
          <a:lstStyle/>
          <a:p>
            <a:r>
              <a:rPr lang="en-US" sz="1800" kern="0" dirty="0">
                <a:effectLst/>
                <a:latin typeface="Times New Roman" panose="02020603050405020304" pitchFamily="18" charset="0"/>
                <a:ea typeface="Calibri" panose="020F0502020204030204" pitchFamily="34" charset="0"/>
              </a:rPr>
              <a:t>MG996R Servo</a:t>
            </a:r>
            <a:endParaRPr lang="en-IN" dirty="0"/>
          </a:p>
        </p:txBody>
      </p:sp>
      <p:sp>
        <p:nvSpPr>
          <p:cNvPr id="12" name="Date Placeholder 3">
            <a:extLst>
              <a:ext uri="{FF2B5EF4-FFF2-40B4-BE49-F238E27FC236}">
                <a16:creationId xmlns:a16="http://schemas.microsoft.com/office/drawing/2014/main" id="{5D510170-6289-43F8-8E19-3493A5AF20A0}"/>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117576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377376-8410-5C08-2912-36708466C59E}"/>
              </a:ext>
            </a:extLst>
          </p:cNvPr>
          <p:cNvSpPr>
            <a:spLocks noGrp="1"/>
          </p:cNvSpPr>
          <p:nvPr>
            <p:ph sz="quarter" idx="13"/>
          </p:nvPr>
        </p:nvSpPr>
        <p:spPr>
          <a:xfrm>
            <a:off x="1341884" y="209921"/>
            <a:ext cx="9144892" cy="463322"/>
          </a:xfrm>
        </p:spPr>
        <p:txBody>
          <a:bodyPr>
            <a:normAutofit lnSpcReduction="10000"/>
          </a:bodyPr>
          <a:lstStyle/>
          <a:p>
            <a:pPr marL="0" indent="0" algn="ctr">
              <a:buNone/>
            </a:pPr>
            <a:r>
              <a:rPr lang="en-US" b="1" dirty="0">
                <a:solidFill>
                  <a:schemeClr val="tx2"/>
                </a:solidFill>
              </a:rPr>
              <a:t>ROBOTIC ARM</a:t>
            </a:r>
            <a:endParaRPr lang="en-IN" b="1" dirty="0">
              <a:solidFill>
                <a:schemeClr val="tx2"/>
              </a:solidFill>
            </a:endParaRPr>
          </a:p>
        </p:txBody>
      </p:sp>
      <p:sp>
        <p:nvSpPr>
          <p:cNvPr id="10" name="Footer Placeholder 8">
            <a:extLst>
              <a:ext uri="{FF2B5EF4-FFF2-40B4-BE49-F238E27FC236}">
                <a16:creationId xmlns:a16="http://schemas.microsoft.com/office/drawing/2014/main" id="{39A139A3-1ADC-4B50-8FDB-1C825FB95343}"/>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11" name="Slide Number Placeholder 5">
            <a:extLst>
              <a:ext uri="{FF2B5EF4-FFF2-40B4-BE49-F238E27FC236}">
                <a16:creationId xmlns:a16="http://schemas.microsoft.com/office/drawing/2014/main" id="{C48B127C-4A12-4A95-B96D-BBF7C84153D9}"/>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7</a:t>
            </a:fld>
            <a:endParaRPr lang="en-IN" dirty="0"/>
          </a:p>
        </p:txBody>
      </p:sp>
      <p:pic>
        <p:nvPicPr>
          <p:cNvPr id="12" name="Picture 11">
            <a:extLst>
              <a:ext uri="{FF2B5EF4-FFF2-40B4-BE49-F238E27FC236}">
                <a16:creationId xmlns:a16="http://schemas.microsoft.com/office/drawing/2014/main" id="{E40F77AF-CC31-45F4-934E-95C8F033BABA}"/>
              </a:ext>
            </a:extLst>
          </p:cNvPr>
          <p:cNvPicPr/>
          <p:nvPr/>
        </p:nvPicPr>
        <p:blipFill rotWithShape="1">
          <a:blip r:embed="rId2" cstate="print">
            <a:extLst>
              <a:ext uri="{28A0092B-C50C-407E-A947-70E740481C1C}">
                <a14:useLocalDpi xmlns:a14="http://schemas.microsoft.com/office/drawing/2010/main" val="0"/>
              </a:ext>
            </a:extLst>
          </a:blip>
          <a:srcRect t="6977" b="6234"/>
          <a:stretch/>
        </p:blipFill>
        <p:spPr bwMode="auto">
          <a:xfrm>
            <a:off x="3826097" y="872437"/>
            <a:ext cx="4176464" cy="2639299"/>
          </a:xfrm>
          <a:prstGeom prst="rect">
            <a:avLst/>
          </a:prstGeom>
          <a:noFill/>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2050" name="Picture 2" descr="LM2596 circuit voltage regulator and LM2673 datasheet | ElecCircuit.com">
            <a:extLst>
              <a:ext uri="{FF2B5EF4-FFF2-40B4-BE49-F238E27FC236}">
                <a16:creationId xmlns:a16="http://schemas.microsoft.com/office/drawing/2014/main" id="{16A3AB37-8343-4CCE-9AB5-EBED0018C5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908"/>
          <a:stretch/>
        </p:blipFill>
        <p:spPr bwMode="auto">
          <a:xfrm>
            <a:off x="1859011" y="3534007"/>
            <a:ext cx="8110637" cy="21992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E6A442-3D3B-4621-9440-922E5C107D1E}"/>
              </a:ext>
            </a:extLst>
          </p:cNvPr>
          <p:cNvSpPr txBox="1"/>
          <p:nvPr/>
        </p:nvSpPr>
        <p:spPr>
          <a:xfrm>
            <a:off x="4078188" y="5733256"/>
            <a:ext cx="3811043"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LM2596 circuit voltage regulator</a:t>
            </a:r>
          </a:p>
        </p:txBody>
      </p:sp>
      <p:sp>
        <p:nvSpPr>
          <p:cNvPr id="18" name="Date Placeholder 3">
            <a:extLst>
              <a:ext uri="{FF2B5EF4-FFF2-40B4-BE49-F238E27FC236}">
                <a16:creationId xmlns:a16="http://schemas.microsoft.com/office/drawing/2014/main" id="{66BED546-F5FA-4A00-9DCF-2873E2D41A8C}"/>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307013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377376-8410-5C08-2912-36708466C59E}"/>
              </a:ext>
            </a:extLst>
          </p:cNvPr>
          <p:cNvSpPr>
            <a:spLocks noGrp="1"/>
          </p:cNvSpPr>
          <p:nvPr>
            <p:ph sz="quarter" idx="13"/>
          </p:nvPr>
        </p:nvSpPr>
        <p:spPr>
          <a:xfrm>
            <a:off x="1341884" y="209921"/>
            <a:ext cx="9144892" cy="463322"/>
          </a:xfrm>
        </p:spPr>
        <p:txBody>
          <a:bodyPr>
            <a:normAutofit lnSpcReduction="10000"/>
          </a:bodyPr>
          <a:lstStyle/>
          <a:p>
            <a:pPr marL="0" indent="0" algn="ctr">
              <a:buNone/>
            </a:pPr>
            <a:r>
              <a:rPr lang="en-US" b="1" dirty="0">
                <a:solidFill>
                  <a:schemeClr val="tx2"/>
                </a:solidFill>
              </a:rPr>
              <a:t>ROBOTIC ARM</a:t>
            </a:r>
            <a:endParaRPr lang="en-IN" b="1" dirty="0">
              <a:solidFill>
                <a:schemeClr val="tx2"/>
              </a:solidFill>
            </a:endParaRPr>
          </a:p>
        </p:txBody>
      </p:sp>
      <p:sp>
        <p:nvSpPr>
          <p:cNvPr id="10" name="Footer Placeholder 8">
            <a:extLst>
              <a:ext uri="{FF2B5EF4-FFF2-40B4-BE49-F238E27FC236}">
                <a16:creationId xmlns:a16="http://schemas.microsoft.com/office/drawing/2014/main" id="{39A139A3-1ADC-4B50-8FDB-1C825FB95343}"/>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11" name="Slide Number Placeholder 5">
            <a:extLst>
              <a:ext uri="{FF2B5EF4-FFF2-40B4-BE49-F238E27FC236}">
                <a16:creationId xmlns:a16="http://schemas.microsoft.com/office/drawing/2014/main" id="{C48B127C-4A12-4A95-B96D-BBF7C84153D9}"/>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8</a:t>
            </a:fld>
            <a:endParaRPr lang="en-IN" dirty="0"/>
          </a:p>
        </p:txBody>
      </p:sp>
      <p:pic>
        <p:nvPicPr>
          <p:cNvPr id="13" name="Picture 12">
            <a:extLst>
              <a:ext uri="{FF2B5EF4-FFF2-40B4-BE49-F238E27FC236}">
                <a16:creationId xmlns:a16="http://schemas.microsoft.com/office/drawing/2014/main" id="{F4C9A6B8-0A3C-4D3A-A1F3-6DD4C88136ED}"/>
              </a:ext>
            </a:extLst>
          </p:cNvPr>
          <p:cNvPicPr>
            <a:picLocks noChangeAspect="1"/>
          </p:cNvPicPr>
          <p:nvPr/>
        </p:nvPicPr>
        <p:blipFill rotWithShape="1">
          <a:blip r:embed="rId2"/>
          <a:srcRect l="35231" t="6006" r="23415" b="-661"/>
          <a:stretch/>
        </p:blipFill>
        <p:spPr>
          <a:xfrm>
            <a:off x="3070076" y="673243"/>
            <a:ext cx="6048672" cy="5819631"/>
          </a:xfrm>
          <a:prstGeom prst="rect">
            <a:avLst/>
          </a:prstGeom>
        </p:spPr>
      </p:pic>
      <p:sp>
        <p:nvSpPr>
          <p:cNvPr id="7" name="Date Placeholder 3">
            <a:extLst>
              <a:ext uri="{FF2B5EF4-FFF2-40B4-BE49-F238E27FC236}">
                <a16:creationId xmlns:a16="http://schemas.microsoft.com/office/drawing/2014/main" id="{75E82C23-8BDB-4F24-9F42-378977F94F1D}"/>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212755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377376-8410-5C08-2912-36708466C59E}"/>
              </a:ext>
            </a:extLst>
          </p:cNvPr>
          <p:cNvSpPr>
            <a:spLocks noGrp="1"/>
          </p:cNvSpPr>
          <p:nvPr>
            <p:ph sz="quarter" idx="13"/>
          </p:nvPr>
        </p:nvSpPr>
        <p:spPr>
          <a:xfrm>
            <a:off x="1269876" y="332605"/>
            <a:ext cx="9721080" cy="720179"/>
          </a:xfrm>
        </p:spPr>
        <p:txBody>
          <a:bodyPr>
            <a:normAutofit fontScale="92500"/>
          </a:bodyPr>
          <a:lstStyle/>
          <a:p>
            <a:pPr marL="0" indent="0" algn="ctr">
              <a:buNone/>
            </a:pPr>
            <a:r>
              <a:rPr lang="en-US" b="1" dirty="0">
                <a:solidFill>
                  <a:schemeClr val="tx2"/>
                </a:solidFill>
              </a:rPr>
              <a:t>REVIEW 1- FUSION360 ROBOTIC ARM DESIGN &amp; 3D PRINT</a:t>
            </a:r>
            <a:endParaRPr lang="en-IN" b="1" dirty="0">
              <a:solidFill>
                <a:schemeClr val="tx2"/>
              </a:solidFill>
            </a:endParaRPr>
          </a:p>
        </p:txBody>
      </p:sp>
      <p:sp>
        <p:nvSpPr>
          <p:cNvPr id="10" name="Footer Placeholder 8">
            <a:extLst>
              <a:ext uri="{FF2B5EF4-FFF2-40B4-BE49-F238E27FC236}">
                <a16:creationId xmlns:a16="http://schemas.microsoft.com/office/drawing/2014/main" id="{39A139A3-1ADC-4B50-8FDB-1C825FB95343}"/>
              </a:ext>
            </a:extLst>
          </p:cNvPr>
          <p:cNvSpPr>
            <a:spLocks noGrp="1"/>
          </p:cNvSpPr>
          <p:nvPr>
            <p:ph type="ftr" sz="quarter" idx="11"/>
          </p:nvPr>
        </p:nvSpPr>
        <p:spPr>
          <a:xfrm>
            <a:off x="4981876" y="6492874"/>
            <a:ext cx="1432910" cy="365125"/>
          </a:xfrm>
        </p:spPr>
        <p:txBody>
          <a:bodyPr/>
          <a:lstStyle/>
          <a:p>
            <a:pPr algn="l"/>
            <a:r>
              <a:rPr lang="en-US" sz="1400" dirty="0">
                <a:latin typeface="Times New Roman" panose="02020603050405020304" pitchFamily="18" charset="0"/>
                <a:cs typeface="Times New Roman" panose="02020603050405020304" pitchFamily="18" charset="0"/>
              </a:rPr>
              <a:t>PROJECT - II</a:t>
            </a:r>
          </a:p>
        </p:txBody>
      </p:sp>
      <p:sp>
        <p:nvSpPr>
          <p:cNvPr id="11" name="Slide Number Placeholder 5">
            <a:extLst>
              <a:ext uri="{FF2B5EF4-FFF2-40B4-BE49-F238E27FC236}">
                <a16:creationId xmlns:a16="http://schemas.microsoft.com/office/drawing/2014/main" id="{C48B127C-4A12-4A95-B96D-BBF7C84153D9}"/>
              </a:ext>
            </a:extLst>
          </p:cNvPr>
          <p:cNvSpPr>
            <a:spLocks noGrp="1"/>
          </p:cNvSpPr>
          <p:nvPr>
            <p:ph type="sldNum" sz="quarter" idx="12"/>
          </p:nvPr>
        </p:nvSpPr>
        <p:spPr>
          <a:xfrm>
            <a:off x="11134972" y="6492875"/>
            <a:ext cx="609441" cy="365125"/>
          </a:xfrm>
        </p:spPr>
        <p:txBody>
          <a:bodyPr/>
          <a:lstStyle/>
          <a:p>
            <a:fld id="{7DC1BBB0-96F0-4077-A278-0F3FB5C104D3}" type="slidenum">
              <a:rPr lang="en-IN" smtClean="0"/>
              <a:pPr/>
              <a:t>9</a:t>
            </a:fld>
            <a:endParaRPr lang="en-IN" dirty="0"/>
          </a:p>
        </p:txBody>
      </p:sp>
      <p:sp>
        <p:nvSpPr>
          <p:cNvPr id="7" name="Content Placeholder 2">
            <a:extLst>
              <a:ext uri="{FF2B5EF4-FFF2-40B4-BE49-F238E27FC236}">
                <a16:creationId xmlns:a16="http://schemas.microsoft.com/office/drawing/2014/main" id="{C81DC055-6C2E-428D-9F47-EC733C784F9A}"/>
              </a:ext>
            </a:extLst>
          </p:cNvPr>
          <p:cNvSpPr>
            <a:spLocks noGrp="1"/>
          </p:cNvSpPr>
          <p:nvPr>
            <p:ph sz="quarter" idx="14"/>
          </p:nvPr>
        </p:nvSpPr>
        <p:spPr>
          <a:xfrm>
            <a:off x="963028" y="865594"/>
            <a:ext cx="9964478" cy="1828548"/>
          </a:xfrm>
        </p:spPr>
        <p:txBody>
          <a:bodyPr>
            <a:normAutofit/>
          </a:bodyPr>
          <a:lstStyle/>
          <a:p>
            <a:pPr marL="0" indent="0" algn="just">
              <a:buNone/>
            </a:pPr>
            <a:r>
              <a:rPr lang="en-US" sz="2400" b="0" i="0" dirty="0">
                <a:effectLst/>
              </a:rPr>
              <a:t>Assembling the Robotic Arm: Attach the first servo to the base with included screws. Secure a round horn with a bolt on the servo's output shaft. Add upper part, securing with two screws. Include a spring or rubber band for support. Continue assembling using bolts and nuts for the gripper mechanism. Complete the 3D Printer Robot Arm by attaching the gripper to the last servo.</a:t>
            </a:r>
            <a:endParaRPr lang="en-IN" sz="2400" dirty="0"/>
          </a:p>
        </p:txBody>
      </p:sp>
      <p:pic>
        <p:nvPicPr>
          <p:cNvPr id="6" name="Picture 5">
            <a:extLst>
              <a:ext uri="{FF2B5EF4-FFF2-40B4-BE49-F238E27FC236}">
                <a16:creationId xmlns:a16="http://schemas.microsoft.com/office/drawing/2014/main" id="{35EA81C8-8A0B-4A41-A38B-ACB75B614DD0}"/>
              </a:ext>
            </a:extLst>
          </p:cNvPr>
          <p:cNvPicPr>
            <a:picLocks noChangeAspect="1"/>
          </p:cNvPicPr>
          <p:nvPr/>
        </p:nvPicPr>
        <p:blipFill>
          <a:blip r:embed="rId2"/>
          <a:stretch>
            <a:fillRect/>
          </a:stretch>
        </p:blipFill>
        <p:spPr>
          <a:xfrm>
            <a:off x="1188045" y="2576099"/>
            <a:ext cx="3455512" cy="1943726"/>
          </a:xfrm>
          <a:prstGeom prst="rect">
            <a:avLst/>
          </a:prstGeom>
        </p:spPr>
      </p:pic>
      <p:pic>
        <p:nvPicPr>
          <p:cNvPr id="1034" name="Picture 10">
            <a:extLst>
              <a:ext uri="{FF2B5EF4-FFF2-40B4-BE49-F238E27FC236}">
                <a16:creationId xmlns:a16="http://schemas.microsoft.com/office/drawing/2014/main" id="{B9448A16-093C-4763-A21F-21A8E8211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521" y="2599113"/>
            <a:ext cx="3291858" cy="18976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3193D36-D9B9-499A-9549-FD61F52BA9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045" y="4556003"/>
            <a:ext cx="3444054" cy="18908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6F8F40C-01B1-40A9-A1FB-1EAE45374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520" y="4552910"/>
            <a:ext cx="3291857" cy="182854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7926787-30EB-4D83-B160-44C0ABFE8B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4636" y="2636912"/>
            <a:ext cx="2785243" cy="3744545"/>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3">
            <a:extLst>
              <a:ext uri="{FF2B5EF4-FFF2-40B4-BE49-F238E27FC236}">
                <a16:creationId xmlns:a16="http://schemas.microsoft.com/office/drawing/2014/main" id="{FC1FA68E-EC8C-4A73-BA81-6EEF33530740}"/>
              </a:ext>
            </a:extLst>
          </p:cNvPr>
          <p:cNvSpPr>
            <a:spLocks noGrp="1"/>
          </p:cNvSpPr>
          <p:nvPr>
            <p:ph type="dt" sz="half" idx="10"/>
          </p:nvPr>
        </p:nvSpPr>
        <p:spPr>
          <a:xfrm>
            <a:off x="990342" y="6350230"/>
            <a:ext cx="1218883" cy="365125"/>
          </a:xfrm>
        </p:spPr>
        <p:txBody>
          <a:bodyPr/>
          <a:lstStyle/>
          <a:p>
            <a:r>
              <a:rPr lang="en-US" dirty="0">
                <a:solidFill>
                  <a:schemeClr val="tx2">
                    <a:lumMod val="50000"/>
                  </a:schemeClr>
                </a:solidFill>
              </a:rPr>
              <a:t>20</a:t>
            </a:r>
            <a:r>
              <a:rPr lang="en-US" b="1" dirty="0">
                <a:solidFill>
                  <a:schemeClr val="tx2">
                    <a:lumMod val="50000"/>
                  </a:schemeClr>
                </a:solidFill>
                <a:latin typeface="Times New Roman" panose="02020603050405020304" pitchFamily="18" charset="0"/>
                <a:cs typeface="Times New Roman" panose="02020603050405020304" pitchFamily="18" charset="0"/>
              </a:rPr>
              <a:t>/05/2024</a:t>
            </a:r>
          </a:p>
        </p:txBody>
      </p:sp>
    </p:spTree>
    <p:extLst>
      <p:ext uri="{BB962C8B-B14F-4D97-AF65-F5344CB8AC3E}">
        <p14:creationId xmlns:p14="http://schemas.microsoft.com/office/powerpoint/2010/main" val="80848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2986</TotalTime>
  <Words>696</Words>
  <Application>Microsoft Office PowerPoint</Application>
  <PresentationFormat>Custom</PresentationFormat>
  <Paragraphs>97</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Euphemia</vt:lpstr>
      <vt:lpstr>Times New Roman</vt:lpstr>
      <vt:lpstr>Wingdings</vt:lpstr>
      <vt:lpstr>Office Theme</vt:lpstr>
      <vt:lpstr>PICK AND PLACE ROBOT USING IMAGE  PROCESSING FOR OBJECT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TELEPRESENCE ROBOT</dc:title>
  <dc:creator>Harish Raj</dc:creator>
  <cp:lastModifiedBy>Benny Solomon</cp:lastModifiedBy>
  <cp:revision>59</cp:revision>
  <dcterms:created xsi:type="dcterms:W3CDTF">2023-09-12T16:39:58Z</dcterms:created>
  <dcterms:modified xsi:type="dcterms:W3CDTF">2024-05-19T09:57:16Z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